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8" r:id="rId5"/>
    <p:sldId id="259" r:id="rId6"/>
    <p:sldId id="260" r:id="rId7"/>
    <p:sldId id="261" r:id="rId8"/>
    <p:sldId id="262" r:id="rId9"/>
    <p:sldId id="263" r:id="rId10"/>
    <p:sldId id="279" r:id="rId11"/>
    <p:sldId id="293" r:id="rId12"/>
    <p:sldId id="292" r:id="rId13"/>
    <p:sldId id="264" r:id="rId14"/>
    <p:sldId id="265" r:id="rId15"/>
    <p:sldId id="266" r:id="rId16"/>
    <p:sldId id="267" r:id="rId17"/>
    <p:sldId id="268" r:id="rId18"/>
    <p:sldId id="283" r:id="rId19"/>
    <p:sldId id="284" r:id="rId20"/>
    <p:sldId id="285" r:id="rId21"/>
    <p:sldId id="286" r:id="rId22"/>
    <p:sldId id="287" r:id="rId23"/>
    <p:sldId id="288" r:id="rId24"/>
    <p:sldId id="269" r:id="rId25"/>
    <p:sldId id="270" r:id="rId26"/>
    <p:sldId id="271" r:id="rId27"/>
    <p:sldId id="272" r:id="rId28"/>
    <p:sldId id="273" r:id="rId29"/>
    <p:sldId id="282" r:id="rId30"/>
    <p:sldId id="289" r:id="rId31"/>
  </p:sldIdLst>
  <p:sldSz cx="9602788" cy="6858000"/>
  <p:notesSz cx="6794500" cy="10007600"/>
  <p:defaultTextStyle>
    <a:defPPr>
      <a:defRPr lang="de-DE"/>
    </a:defPPr>
    <a:lvl1pPr algn="ctr" rtl="0" fontAlgn="base">
      <a:spcBef>
        <a:spcPct val="0"/>
      </a:spcBef>
      <a:spcAft>
        <a:spcPct val="0"/>
      </a:spcAft>
      <a:buFont typeface="Wingdings" pitchFamily="2" charset="2"/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Wingdings" pitchFamily="2" charset="2"/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Wingdings" pitchFamily="2" charset="2"/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Wingdings" pitchFamily="2" charset="2"/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Wingdings" pitchFamily="2" charset="2"/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orient="horz" pos="3476">
          <p15:clr>
            <a:srgbClr val="A4A3A4"/>
          </p15:clr>
        </p15:guide>
        <p15:guide id="3" orient="horz" pos="2284">
          <p15:clr>
            <a:srgbClr val="A4A3A4"/>
          </p15:clr>
        </p15:guide>
        <p15:guide id="4" orient="horz" pos="939">
          <p15:clr>
            <a:srgbClr val="A4A3A4"/>
          </p15:clr>
        </p15:guide>
        <p15:guide id="5" orient="horz" pos="763">
          <p15:clr>
            <a:srgbClr val="A4A3A4"/>
          </p15:clr>
        </p15:guide>
        <p15:guide id="6" orient="horz" pos="4013">
          <p15:clr>
            <a:srgbClr val="A4A3A4"/>
          </p15:clr>
        </p15:guide>
        <p15:guide id="7" orient="horz" pos="119">
          <p15:clr>
            <a:srgbClr val="A4A3A4"/>
          </p15:clr>
        </p15:guide>
        <p15:guide id="8" orient="horz" pos="3917">
          <p15:clr>
            <a:srgbClr val="A4A3A4"/>
          </p15:clr>
        </p15:guide>
        <p15:guide id="9" pos="589">
          <p15:clr>
            <a:srgbClr val="A4A3A4"/>
          </p15:clr>
        </p15:guide>
        <p15:guide id="10" pos="5812">
          <p15:clr>
            <a:srgbClr val="A4A3A4"/>
          </p15:clr>
        </p15:guide>
        <p15:guide id="11" pos="3106">
          <p15:clr>
            <a:srgbClr val="A4A3A4"/>
          </p15:clr>
        </p15:guide>
        <p15:guide id="12" pos="32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852"/>
    <a:srgbClr val="FFA709"/>
    <a:srgbClr val="FFBA3F"/>
    <a:srgbClr val="53565A"/>
    <a:srgbClr val="FF2A15"/>
    <a:srgbClr val="FF2E22"/>
    <a:srgbClr val="33CC33"/>
    <a:srgbClr val="E5F6FF"/>
    <a:srgbClr val="7BBE40"/>
    <a:srgbClr val="CD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9773" autoAdjust="0"/>
  </p:normalViewPr>
  <p:slideViewPr>
    <p:cSldViewPr snapToGrid="0" showGuides="1">
      <p:cViewPr varScale="1">
        <p:scale>
          <a:sx n="73" d="100"/>
          <a:sy n="73" d="100"/>
        </p:scale>
        <p:origin x="1176" y="72"/>
      </p:cViewPr>
      <p:guideLst>
        <p:guide orient="horz" pos="2152"/>
        <p:guide orient="horz" pos="3476"/>
        <p:guide orient="horz" pos="2284"/>
        <p:guide orient="horz" pos="939"/>
        <p:guide orient="horz" pos="763"/>
        <p:guide orient="horz" pos="4013"/>
        <p:guide orient="horz" pos="119"/>
        <p:guide orient="horz" pos="3917"/>
        <p:guide pos="589"/>
        <p:guide pos="5812"/>
        <p:guide pos="3106"/>
        <p:guide pos="3295"/>
      </p:guideLst>
    </p:cSldViewPr>
  </p:slideViewPr>
  <p:outlineViewPr>
    <p:cViewPr>
      <p:scale>
        <a:sx n="33" d="100"/>
        <a:sy n="33" d="100"/>
      </p:scale>
      <p:origin x="0" y="45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1" y="1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9C4F5-07B1-4FCA-ADDF-ED907D9843CE}" type="datetimeFigureOut">
              <a:rPr lang="en-GB" smtClean="0"/>
              <a:pPr/>
              <a:t>05/05/2018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1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386D6-43E3-4C52-B807-10408EB0630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88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1" y="1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6A851-DEC8-479D-80E1-458C6856C2A0}" type="datetimeFigureOut">
              <a:rPr lang="en-GB" smtClean="0"/>
              <a:pPr/>
              <a:t>05/05/2018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50888"/>
            <a:ext cx="5254625" cy="3752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52976"/>
            <a:ext cx="5435600" cy="45037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1" y="9505950"/>
            <a:ext cx="294481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517AC-786D-44DF-96BE-F578D649EA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738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3A35DD-7D2B-433A-AEF0-E7D59D425A85}" type="slidenum">
              <a:rPr lang="de-DE"/>
              <a:pPr/>
              <a:t>0</a:t>
            </a:fld>
            <a:endParaRPr lang="de-DE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4" y="4752976"/>
            <a:ext cx="4981575" cy="4503738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120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tyle 1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27100" y="1989138"/>
            <a:ext cx="8299450" cy="4064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7100" y="2446338"/>
            <a:ext cx="8299450" cy="244475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pic>
        <p:nvPicPr>
          <p:cNvPr id="2" name="Picture 1" descr="logo SABIC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632" y="241869"/>
            <a:ext cx="2309853" cy="12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5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1" y="1905000"/>
            <a:ext cx="2539998" cy="4465638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6824" y="1905000"/>
            <a:ext cx="2540000" cy="4465638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6686551" y="1905000"/>
            <a:ext cx="2539999" cy="4465638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927101" y="1485900"/>
            <a:ext cx="2540000" cy="246221"/>
          </a:xfrm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3806824" y="1485900"/>
            <a:ext cx="2540000" cy="246221"/>
          </a:xfrm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686551" y="1485900"/>
            <a:ext cx="2540000" cy="246221"/>
          </a:xfrm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030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1" y="1905000"/>
            <a:ext cx="1952622" cy="4313238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2709" y="1905000"/>
            <a:ext cx="1952623" cy="4313238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5158318" y="1905000"/>
            <a:ext cx="1952623" cy="4313238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7273927" y="1905000"/>
            <a:ext cx="1952623" cy="4313238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927101" y="1485901"/>
            <a:ext cx="1952622" cy="41910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3042709" y="1485901"/>
            <a:ext cx="1952623" cy="41910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5158318" y="1485901"/>
            <a:ext cx="1952623" cy="41910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7273927" y="1485901"/>
            <a:ext cx="1952623" cy="41910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5851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35038" y="1905000"/>
            <a:ext cx="1491190" cy="4313238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37102" y="1905000"/>
            <a:ext cx="1491191" cy="4313238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331230" y="1905000"/>
            <a:ext cx="1491191" cy="4313238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33295" y="1905000"/>
            <a:ext cx="1491191" cy="4313238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7735360" y="1905000"/>
            <a:ext cx="1491190" cy="4313238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27101" y="1485901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2629165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4331230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6"/>
          </p:nvPr>
        </p:nvSpPr>
        <p:spPr>
          <a:xfrm>
            <a:off x="6033295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7735360" y="1485901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51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0" y="1905000"/>
            <a:ext cx="3990973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6051" y="1905000"/>
            <a:ext cx="3990974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4029075"/>
            <a:ext cx="3990973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5226051" y="4029075"/>
            <a:ext cx="3990974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927100" y="1485900"/>
            <a:ext cx="3990973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5226051" y="1485900"/>
            <a:ext cx="3990974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927100" y="3609975"/>
            <a:ext cx="3990973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5226051" y="3609975"/>
            <a:ext cx="3990974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7454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594600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0" y="1905000"/>
            <a:ext cx="3990973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6051" y="1905000"/>
            <a:ext cx="3990974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4029075"/>
            <a:ext cx="3990973" cy="14938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927100" y="1485900"/>
            <a:ext cx="3990973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5226051" y="1485900"/>
            <a:ext cx="3990974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927100" y="3609975"/>
            <a:ext cx="3990973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5226051" y="3609975"/>
            <a:ext cx="3990974" cy="419101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5226050" y="4029075"/>
            <a:ext cx="4000500" cy="14890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75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1" y="1905000"/>
            <a:ext cx="2539998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6825" y="1905000"/>
            <a:ext cx="2539999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6686551" y="1905000"/>
            <a:ext cx="2539999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927101" y="4029074"/>
            <a:ext cx="2539998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3806825" y="4029074"/>
            <a:ext cx="2539999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686551" y="4029074"/>
            <a:ext cx="2539999" cy="1493840"/>
          </a:xfrm>
        </p:spPr>
        <p:txBody>
          <a:bodyPr/>
          <a:lstStyle>
            <a:lvl1pPr>
              <a:defRPr sz="1600" b="0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927101" y="1485901"/>
            <a:ext cx="2539998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3806825" y="1485901"/>
            <a:ext cx="2539999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6"/>
          </p:nvPr>
        </p:nvSpPr>
        <p:spPr>
          <a:xfrm>
            <a:off x="6686551" y="1485901"/>
            <a:ext cx="2539999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927101" y="3609975"/>
            <a:ext cx="2539998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8"/>
          </p:nvPr>
        </p:nvSpPr>
        <p:spPr>
          <a:xfrm>
            <a:off x="3806825" y="3609975"/>
            <a:ext cx="2539999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9"/>
          </p:nvPr>
        </p:nvSpPr>
        <p:spPr>
          <a:xfrm>
            <a:off x="6686551" y="3609975"/>
            <a:ext cx="2539999" cy="419100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18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1" y="1905000"/>
            <a:ext cx="1952622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2709" y="1905000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5158318" y="1905000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7273927" y="1905000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927101" y="4029074"/>
            <a:ext cx="1952622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3042709" y="4029074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5158318" y="4029074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7273927" y="4029074"/>
            <a:ext cx="1952623" cy="149384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6"/>
          </p:nvPr>
        </p:nvSpPr>
        <p:spPr>
          <a:xfrm>
            <a:off x="927101" y="1485901"/>
            <a:ext cx="1952622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7"/>
          </p:nvPr>
        </p:nvSpPr>
        <p:spPr>
          <a:xfrm>
            <a:off x="3042709" y="1485901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8"/>
          </p:nvPr>
        </p:nvSpPr>
        <p:spPr>
          <a:xfrm>
            <a:off x="5158318" y="1485901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9"/>
          </p:nvPr>
        </p:nvSpPr>
        <p:spPr>
          <a:xfrm>
            <a:off x="7273927" y="1485901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20"/>
          </p:nvPr>
        </p:nvSpPr>
        <p:spPr>
          <a:xfrm>
            <a:off x="927101" y="3609975"/>
            <a:ext cx="1952622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21"/>
          </p:nvPr>
        </p:nvSpPr>
        <p:spPr>
          <a:xfrm>
            <a:off x="3042709" y="3609975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22"/>
          </p:nvPr>
        </p:nvSpPr>
        <p:spPr>
          <a:xfrm>
            <a:off x="5158318" y="3609975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3"/>
          </p:nvPr>
        </p:nvSpPr>
        <p:spPr>
          <a:xfrm>
            <a:off x="7273927" y="3609975"/>
            <a:ext cx="1952623" cy="425450"/>
          </a:xfr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556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1" y="1905000"/>
            <a:ext cx="1491190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9165" y="1905000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331230" y="1905000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33295" y="1905000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7735360" y="1905000"/>
            <a:ext cx="1491190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27101" y="4029074"/>
            <a:ext cx="1491190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2629165" y="4029074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4331230" y="4029074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6"/>
          </p:nvPr>
        </p:nvSpPr>
        <p:spPr>
          <a:xfrm>
            <a:off x="6033295" y="4029074"/>
            <a:ext cx="1491191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7735360" y="4029074"/>
            <a:ext cx="1491190" cy="149384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8"/>
          </p:nvPr>
        </p:nvSpPr>
        <p:spPr>
          <a:xfrm>
            <a:off x="927101" y="1485901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9"/>
          </p:nvPr>
        </p:nvSpPr>
        <p:spPr>
          <a:xfrm>
            <a:off x="2629165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0"/>
          </p:nvPr>
        </p:nvSpPr>
        <p:spPr>
          <a:xfrm>
            <a:off x="4331230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21"/>
          </p:nvPr>
        </p:nvSpPr>
        <p:spPr>
          <a:xfrm>
            <a:off x="6033295" y="1485901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sz="half" idx="22"/>
          </p:nvPr>
        </p:nvSpPr>
        <p:spPr>
          <a:xfrm>
            <a:off x="7735360" y="1485901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23"/>
          </p:nvPr>
        </p:nvSpPr>
        <p:spPr>
          <a:xfrm>
            <a:off x="927101" y="3609975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24"/>
          </p:nvPr>
        </p:nvSpPr>
        <p:spPr>
          <a:xfrm>
            <a:off x="2629165" y="3609975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half" idx="25"/>
          </p:nvPr>
        </p:nvSpPr>
        <p:spPr>
          <a:xfrm>
            <a:off x="4331230" y="3609975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half" idx="26"/>
          </p:nvPr>
        </p:nvSpPr>
        <p:spPr>
          <a:xfrm>
            <a:off x="6033295" y="3609975"/>
            <a:ext cx="1491191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27"/>
          </p:nvPr>
        </p:nvSpPr>
        <p:spPr>
          <a:xfrm>
            <a:off x="7735360" y="3609975"/>
            <a:ext cx="1491190" cy="419100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244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927099" y="2517775"/>
            <a:ext cx="7605713" cy="33591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sz="quarter" idx="11"/>
          </p:nvPr>
        </p:nvSpPr>
        <p:spPr>
          <a:xfrm>
            <a:off x="560388" y="2517775"/>
            <a:ext cx="366712" cy="3359150"/>
          </a:xfrm>
        </p:spPr>
        <p:txBody>
          <a:bodyPr vert="vert270" anchor="b"/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927100" y="5936194"/>
            <a:ext cx="7605713" cy="379413"/>
          </a:xfr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27100" y="1484313"/>
            <a:ext cx="8299450" cy="877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91300" y="4346575"/>
            <a:ext cx="2635250" cy="1062038"/>
          </a:xfrm>
        </p:spPr>
        <p:txBody>
          <a:bodyPr/>
          <a:lstStyle>
            <a:lvl1pPr marL="0" indent="0">
              <a:buFontTx/>
              <a:buNone/>
              <a:defRPr sz="1000" b="0">
                <a:solidFill>
                  <a:schemeClr val="tx1"/>
                </a:solidFill>
              </a:defRPr>
            </a:lvl1pPr>
            <a:lvl2pPr marL="127000" indent="0">
              <a:buFontTx/>
              <a:buNone/>
              <a:defRPr sz="1000">
                <a:solidFill>
                  <a:schemeClr val="tx1"/>
                </a:solidFill>
              </a:defRPr>
            </a:lvl2pPr>
            <a:lvl3pPr marL="360363" indent="0">
              <a:buFontTx/>
              <a:buNone/>
              <a:defRPr sz="1000"/>
            </a:lvl3pPr>
            <a:lvl4pPr marL="623887" indent="0">
              <a:buFontTx/>
              <a:buNone/>
              <a:defRPr sz="1000"/>
            </a:lvl4pPr>
            <a:lvl5pPr marL="908050" indent="0">
              <a:buFontTx/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9404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985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tyle 2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27100" y="1989138"/>
            <a:ext cx="8299450" cy="4064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7100" y="2446338"/>
            <a:ext cx="8299450" cy="244475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pic>
        <p:nvPicPr>
          <p:cNvPr id="2" name="Picture 1" descr="logo SABIC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632" y="241869"/>
            <a:ext cx="2309853" cy="126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420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31863" y="1211264"/>
            <a:ext cx="8297862" cy="51625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905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561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7100" y="1482724"/>
            <a:ext cx="8293100" cy="4735514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3810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Orange Divider Slide">
    <p:bg>
      <p:bgPr>
        <a:gradFill flip="none" rotWithShape="1">
          <a:gsLst>
            <a:gs pos="25000">
              <a:schemeClr val="accent5"/>
            </a:gs>
            <a:gs pos="90000">
              <a:schemeClr val="accent3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8000" y="1155600"/>
            <a:ext cx="7599363" cy="2008800"/>
          </a:xfrm>
        </p:spPr>
        <p:txBody>
          <a:bodyPr anchor="t"/>
          <a:lstStyle>
            <a:lvl1pPr algn="l">
              <a:defRPr sz="44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SLIDE DIVIDER TEXT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8000" y="586800"/>
            <a:ext cx="8305200" cy="442800"/>
          </a:xfrm>
        </p:spPr>
        <p:txBody>
          <a:bodyPr anchor="b"/>
          <a:lstStyle>
            <a:lvl1pPr marL="0" indent="0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PRESENTATION RUNNING HEAD</a:t>
            </a:r>
          </a:p>
        </p:txBody>
      </p:sp>
    </p:spTree>
    <p:extLst>
      <p:ext uri="{BB962C8B-B14F-4D97-AF65-F5344CB8AC3E}">
        <p14:creationId xmlns:p14="http://schemas.microsoft.com/office/powerpoint/2010/main" val="966333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Divider Slide">
    <p:bg>
      <p:bgPr>
        <a:gradFill flip="none" rotWithShape="1">
          <a:gsLst>
            <a:gs pos="25000">
              <a:schemeClr val="accent4"/>
            </a:gs>
            <a:gs pos="90000">
              <a:schemeClr val="accent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8000" y="1155600"/>
            <a:ext cx="7599363" cy="2008800"/>
          </a:xfrm>
        </p:spPr>
        <p:txBody>
          <a:bodyPr anchor="t"/>
          <a:lstStyle>
            <a:lvl1pPr algn="l">
              <a:defRPr sz="44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SLIDE DIVIDER TEXT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8000" y="586800"/>
            <a:ext cx="8305200" cy="442800"/>
          </a:xfrm>
        </p:spPr>
        <p:txBody>
          <a:bodyPr anchor="b"/>
          <a:lstStyle>
            <a:lvl1pPr marL="0" indent="0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PRESENTATION RUNNING HEAD</a:t>
            </a:r>
          </a:p>
        </p:txBody>
      </p:sp>
    </p:spTree>
    <p:extLst>
      <p:ext uri="{BB962C8B-B14F-4D97-AF65-F5344CB8AC3E}">
        <p14:creationId xmlns:p14="http://schemas.microsoft.com/office/powerpoint/2010/main" val="541692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0" y="1905000"/>
            <a:ext cx="3990973" cy="43132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6051" y="1905000"/>
            <a:ext cx="3990974" cy="4313238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1485900"/>
            <a:ext cx="3990973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5226051" y="1485900"/>
            <a:ext cx="3990974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315947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0696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594600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7100" y="1905000"/>
            <a:ext cx="3990973" cy="3609976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1485900"/>
            <a:ext cx="3990973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5226051" y="1485900"/>
            <a:ext cx="3990974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230813" y="1905000"/>
            <a:ext cx="3986212" cy="360997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icon to add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551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594600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1485900"/>
            <a:ext cx="3990973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5226051" y="1485900"/>
            <a:ext cx="3990974" cy="246221"/>
          </a:xfrm>
        </p:spPr>
        <p:txBody>
          <a:bodyPr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230813" y="1905000"/>
            <a:ext cx="3986212" cy="360997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icon to add image</a:t>
            </a:r>
            <a:endParaRPr lang="en-GB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942976" y="1905000"/>
            <a:ext cx="3986212" cy="360997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icon to add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3059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Image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7100" y="406400"/>
            <a:ext cx="7594600" cy="577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927100" y="1485900"/>
            <a:ext cx="8289925" cy="246221"/>
          </a:xfrm>
        </p:spPr>
        <p:txBody>
          <a:bodyPr wrap="square">
            <a:spAutoFit/>
          </a:bodyPr>
          <a:lstStyle>
            <a:lvl1pPr>
              <a:defRPr sz="1600" b="1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230813" y="3625850"/>
            <a:ext cx="3986212" cy="259238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icon to add image</a:t>
            </a:r>
            <a:endParaRPr lang="en-GB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942976" y="3625850"/>
            <a:ext cx="3986212" cy="259238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icon to add image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942975" y="1927225"/>
            <a:ext cx="8274050" cy="1487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7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BIC logo_rgb.jpg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810" y="194393"/>
            <a:ext cx="868680" cy="441967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27100" y="406400"/>
            <a:ext cx="7315947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7100" y="1482724"/>
            <a:ext cx="8293100" cy="473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invGray">
          <a:xfrm>
            <a:off x="8605838" y="6596663"/>
            <a:ext cx="615950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57A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algn="r" eaLnBrk="0" hangingPunct="0">
              <a:buFontTx/>
              <a:buNone/>
            </a:pPr>
            <a:r>
              <a:rPr lang="en-GB" sz="900" smtClean="0">
                <a:solidFill>
                  <a:schemeClr val="tx1"/>
                </a:solidFill>
              </a:rPr>
              <a:t>No. </a:t>
            </a:r>
            <a:fld id="{A618EB91-68A2-413C-AF9E-E3F73DFE5122}" type="slidenum">
              <a:rPr lang="en-GB" sz="900" smtClean="0">
                <a:solidFill>
                  <a:schemeClr val="tx1"/>
                </a:solidFill>
              </a:rPr>
              <a:pPr algn="r" eaLnBrk="0" hangingPunct="0">
                <a:buFontTx/>
                <a:buNone/>
              </a:pPr>
              <a:t>‹#›</a:t>
            </a:fld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flipV="1">
            <a:off x="917575" y="6435725"/>
            <a:ext cx="8302625" cy="65088"/>
          </a:xfrm>
          <a:prstGeom prst="rect">
            <a:avLst/>
          </a:prstGeom>
          <a:gradFill flip="none" rotWithShape="1">
            <a:gsLst>
              <a:gs pos="100000">
                <a:srgbClr val="FECB00"/>
              </a:gs>
              <a:gs pos="11000">
                <a:srgbClr val="FFA100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buFontTx/>
              <a:buNone/>
            </a:pPr>
            <a:endParaRPr lang="en-GB" sz="90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7575" y="1100138"/>
            <a:ext cx="8302625" cy="57150"/>
          </a:xfrm>
          <a:prstGeom prst="rect">
            <a:avLst/>
          </a:prstGeom>
          <a:gradFill flip="none" rotWithShape="1">
            <a:gsLst>
              <a:gs pos="0">
                <a:srgbClr val="009FDA"/>
              </a:gs>
              <a:gs pos="60000">
                <a:srgbClr val="2D55A5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buFontTx/>
              <a:buNone/>
            </a:pPr>
            <a:endParaRPr lang="en-GB" sz="1200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50" r:id="rId3"/>
    <p:sldLayoutId id="2147483651" r:id="rId4"/>
    <p:sldLayoutId id="2147483658" r:id="rId5"/>
    <p:sldLayoutId id="2147483652" r:id="rId6"/>
    <p:sldLayoutId id="2147483671" r:id="rId7"/>
    <p:sldLayoutId id="2147483672" r:id="rId8"/>
    <p:sldLayoutId id="2147483673" r:id="rId9"/>
    <p:sldLayoutId id="2147483661" r:id="rId10"/>
    <p:sldLayoutId id="2147483662" r:id="rId11"/>
    <p:sldLayoutId id="2147483663" r:id="rId12"/>
    <p:sldLayoutId id="2147483664" r:id="rId13"/>
    <p:sldLayoutId id="2147483674" r:id="rId14"/>
    <p:sldLayoutId id="2147483665" r:id="rId15"/>
    <p:sldLayoutId id="2147483666" r:id="rId16"/>
    <p:sldLayoutId id="2147483667" r:id="rId17"/>
    <p:sldLayoutId id="2147483656" r:id="rId18"/>
    <p:sldLayoutId id="2147483654" r:id="rId19"/>
    <p:sldLayoutId id="2147483657" r:id="rId20"/>
    <p:sldLayoutId id="2147483655" r:id="rId2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 cap="all">
          <a:solidFill>
            <a:srgbClr val="53565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000">
          <a:solidFill>
            <a:srgbClr val="808080"/>
          </a:solidFill>
          <a:latin typeface="Arial" pitchFamily="34" charset="0"/>
        </a:defRPr>
      </a:lvl9pPr>
    </p:titleStyle>
    <p:bodyStyle>
      <a:lvl1pPr marL="0" indent="0" algn="l" rtl="0" eaLnBrk="1" fontAlgn="base" hangingPunct="1">
        <a:spcBef>
          <a:spcPct val="0"/>
        </a:spcBef>
        <a:spcAft>
          <a:spcPct val="0"/>
        </a:spcAft>
        <a:buClr>
          <a:schemeClr val="bg1"/>
        </a:buClr>
        <a:buFont typeface="Arial" pitchFamily="34" charset="0"/>
        <a:buNone/>
        <a:defRPr sz="1600">
          <a:solidFill>
            <a:srgbClr val="53565A"/>
          </a:solidFill>
          <a:latin typeface="+mn-lt"/>
          <a:ea typeface="+mn-ea"/>
          <a:cs typeface="+mn-cs"/>
        </a:defRPr>
      </a:lvl1pPr>
      <a:lvl2pPr marL="323850" indent="-196850" algn="l" rtl="0" eaLnBrk="1" fontAlgn="base" hangingPunct="1">
        <a:spcBef>
          <a:spcPct val="30000"/>
        </a:spcBef>
        <a:spcAft>
          <a:spcPct val="0"/>
        </a:spcAft>
        <a:buChar char="•"/>
        <a:defRPr sz="1600">
          <a:solidFill>
            <a:srgbClr val="53565A"/>
          </a:solidFill>
          <a:latin typeface="+mn-lt"/>
        </a:defRPr>
      </a:lvl2pPr>
      <a:lvl3pPr marL="538163" indent="-177800" algn="l" rtl="0" eaLnBrk="1" fontAlgn="base" hangingPunct="1">
        <a:spcBef>
          <a:spcPct val="30000"/>
        </a:spcBef>
        <a:spcAft>
          <a:spcPct val="0"/>
        </a:spcAft>
        <a:buChar char="•"/>
        <a:defRPr sz="1600">
          <a:solidFill>
            <a:srgbClr val="53565A"/>
          </a:solidFill>
          <a:latin typeface="+mn-lt"/>
        </a:defRPr>
      </a:lvl3pPr>
      <a:lvl4pPr marL="812800" indent="-188913" algn="l" rtl="0" eaLnBrk="1" fontAlgn="base" hangingPunct="1">
        <a:spcBef>
          <a:spcPct val="30000"/>
        </a:spcBef>
        <a:spcAft>
          <a:spcPct val="0"/>
        </a:spcAft>
        <a:buChar char="•"/>
        <a:defRPr sz="1600">
          <a:solidFill>
            <a:srgbClr val="53565A"/>
          </a:solidFill>
          <a:latin typeface="+mn-lt"/>
        </a:defRPr>
      </a:lvl4pPr>
      <a:lvl5pPr marL="1098550" indent="-190500" algn="l" rtl="0" eaLnBrk="1" fontAlgn="base" hangingPunct="1">
        <a:spcBef>
          <a:spcPct val="30000"/>
        </a:spcBef>
        <a:spcAft>
          <a:spcPct val="0"/>
        </a:spcAft>
        <a:buChar char="•"/>
        <a:defRPr sz="1600">
          <a:solidFill>
            <a:srgbClr val="53565A"/>
          </a:solidFill>
          <a:latin typeface="+mn-lt"/>
        </a:defRPr>
      </a:lvl5pPr>
      <a:lvl6pPr marL="1555750" indent="-190500" algn="l" rtl="0" eaLnBrk="1" fontAlgn="base" hangingPunct="1">
        <a:spcBef>
          <a:spcPct val="3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</a:defRPr>
      </a:lvl6pPr>
      <a:lvl7pPr marL="2012950" indent="-190500" algn="l" rtl="0" eaLnBrk="1" fontAlgn="base" hangingPunct="1">
        <a:spcBef>
          <a:spcPct val="3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</a:defRPr>
      </a:lvl7pPr>
      <a:lvl8pPr marL="2470150" indent="-190500" algn="l" rtl="0" eaLnBrk="1" fontAlgn="base" hangingPunct="1">
        <a:spcBef>
          <a:spcPct val="3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</a:defRPr>
      </a:lvl8pPr>
      <a:lvl9pPr marL="2927350" indent="-190500" algn="l" rtl="0" eaLnBrk="1" fontAlgn="base" hangingPunct="1">
        <a:spcBef>
          <a:spcPct val="3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7100" y="2390503"/>
            <a:ext cx="7480300" cy="1096976"/>
          </a:xfrm>
        </p:spPr>
        <p:txBody>
          <a:bodyPr/>
          <a:lstStyle/>
          <a:p>
            <a:pPr algn="ctr">
              <a:lnSpc>
                <a:spcPts val="2500"/>
              </a:lnSpc>
              <a:defRPr/>
            </a:pPr>
            <a: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sym typeface="Arial" charset="0"/>
              </a:rPr>
              <a:t>HADEED PCCP PIPELINE</a:t>
            </a:r>
            <a:b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sym typeface="Arial" charset="0"/>
              </a:rPr>
            </a:br>
            <a: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sym typeface="Arial" charset="0"/>
              </a:rPr>
              <a:t>CP SYSTEM UPGRADING</a:t>
            </a:r>
            <a:b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sym typeface="Arial" charset="0"/>
              </a:rPr>
            </a:br>
            <a: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sym typeface="Arial" charset="0"/>
              </a:rPr>
              <a:t>A CASE STUDY </a:t>
            </a:r>
            <a:endParaRPr lang="en-US" sz="3000" b="1" dirty="0">
              <a:solidFill>
                <a:schemeClr val="accent4">
                  <a:lumMod val="75000"/>
                </a:schemeClr>
              </a:solidFill>
              <a:latin typeface="Arial" charset="0"/>
              <a:sym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9500" y="3934110"/>
            <a:ext cx="7480300" cy="106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2pPr>
            <a:lvl3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3pPr>
            <a:lvl4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4pPr>
            <a:lvl5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5pPr>
            <a:lvl6pPr marL="4572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6pPr>
            <a:lvl7pPr marL="9144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7pPr>
            <a:lvl8pPr marL="13716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8pPr>
            <a:lvl9pPr marL="18288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rgbClr val="808080"/>
                </a:solidFill>
                <a:latin typeface="Arial" pitchFamily="34" charset="0"/>
              </a:defRPr>
            </a:lvl9pPr>
          </a:lstStyle>
          <a:p>
            <a:pPr algn="ctr" rtl="1"/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</a:rPr>
              <a:t>AbdulHameed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</a:rPr>
              <a:t>Akeel</a:t>
            </a: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 rtl="1"/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Staff Civil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Engineer</a:t>
            </a: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 rtl="1"/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Specialty Maintenance Dept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  <a:p>
            <a:pPr algn="ctr"/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Saudi Iron &amp; Steel Company (HADEED)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latin typeface="Arial" charset="0"/>
              <a:sym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8" y="287383"/>
            <a:ext cx="1976252" cy="11234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" y="1345474"/>
            <a:ext cx="4328624" cy="65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189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1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714321"/>
              </p:ext>
            </p:extLst>
          </p:nvPr>
        </p:nvGraphicFramePr>
        <p:xfrm>
          <a:off x="239484" y="1208317"/>
          <a:ext cx="9220201" cy="51625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3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3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3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31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31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65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233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Excavation Location No.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Pipe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Reference Electrode No.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Reference Electrode Location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On Potential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(mV)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Instant Off Potential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(mV)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After 24 hrs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8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Off Potential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(mV)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Decay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(mV)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33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RE1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12 O’ clock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-1074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-1027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-818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209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3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-1191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-1068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-895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173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RE3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9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-1160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-1046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-913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133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33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North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North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North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RE4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12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-965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-883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-501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382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RE5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3 O’ clock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-1322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-1066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-911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155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RE6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9 O’ clock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-1181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-1069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-918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151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33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South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RE1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12 O’ clock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-1219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-1137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-1084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53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2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3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-1161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-1024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-966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58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8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RE3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9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-1193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-992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-922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70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233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 rowSpan="3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</a:p>
                    <a:p>
                      <a:pPr marL="0" marR="0" algn="ctr" defTabSz="914400" rtl="0" eaLnBrk="1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</a:p>
                    <a:p>
                      <a:pPr marL="0" marR="0" algn="ctr" defTabSz="914400" rtl="0" eaLnBrk="1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RE4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12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-1135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-1017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-953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2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RE5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3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-1252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-1044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-966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78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48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RE6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9 O’ clock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-1207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-1155</a:t>
                      </a:r>
                      <a:endParaRPr lang="en-US" sz="100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-1070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85</a:t>
                      </a:r>
                      <a:endParaRPr lang="en-US" sz="1000" dirty="0">
                        <a:effectLst/>
                        <a:latin typeface="Verdana"/>
                        <a:ea typeface="Arial (body)"/>
                        <a:cs typeface="Times New Roman"/>
                      </a:endParaRPr>
                    </a:p>
                  </a:txBody>
                  <a:tcPr marL="63306" marR="63306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3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5" y="1151927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LOCATION OF NEW TRs AND JBs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29543"/>
            <a:ext cx="9602789" cy="489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LOCATION OF EXISTING ANODES AND NEW REs, INs &amp; SNs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7414"/>
            <a:ext cx="9602788" cy="473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9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RE, IN &amp; SN LOCATION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144" y="1637414"/>
            <a:ext cx="6727744" cy="476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7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RE, SN &amp; IN DETAIL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730" y="1594884"/>
            <a:ext cx="6783797" cy="481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 &amp; IN INSTALLATION (AT TOP, JUST ABOVE &amp; JUST BELOW GWT)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1. Concrete chipped out and RE placed close to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</a:rPr>
              <a:t>prestressing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steel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5" name="Picture 4" descr="C:\Users\user\AppData\Local\Temp\Rar$DIa0.869\040520112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/>
          <a:stretch/>
        </p:blipFill>
        <p:spPr bwMode="auto">
          <a:xfrm rot="16200000">
            <a:off x="2131816" y="1302499"/>
            <a:ext cx="4274286" cy="57947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C:\Users\user\AppData\Local\Temp\Rar$DIa0.116\1705201127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7" t="25758" r="2130" b="29735"/>
          <a:stretch/>
        </p:blipFill>
        <p:spPr bwMode="auto">
          <a:xfrm rot="16200000">
            <a:off x="6363801" y="3024758"/>
            <a:ext cx="3827723" cy="19878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748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ENCAPSULATION OF Res IN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CEMENT MORTAR (AT TOP, JUST ABOVE &amp; JUST BELOW GWT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2. RE enclosed in cement mortar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9" name="Picture 8" descr="C:\Users\user\AppData\Local\Temp\Rar$DIa0.270\1404201104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19909" r="24359" b="31874"/>
          <a:stretch/>
        </p:blipFill>
        <p:spPr bwMode="auto">
          <a:xfrm>
            <a:off x="1456660" y="2254101"/>
            <a:ext cx="7208875" cy="41041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724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INSTALLING SN &amp; IN CONNECTION TO STEEL CYLINDER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1. Hole drilled up to steel cylinder and Titanium Rod inserted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1026" name="Picture 2" descr="C:\Users\user\AppData\Local\Temp\Rar$DRa0.055\l.no.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0" t="21463" r="27887" b="30669"/>
          <a:stretch/>
        </p:blipFill>
        <p:spPr bwMode="auto">
          <a:xfrm>
            <a:off x="2519915" y="2009552"/>
            <a:ext cx="5337545" cy="43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43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INSTALLING SN &amp; IN CONNECTION TO STEEL CYLINDER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2. Titanium Rod welded to steel cylinder by cad welding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5" name="Picture 4" descr="C:\Users\user\AppData\Local\Temp\Rar$DIa0.780\1404201107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5" t="15047" r="15460" b="14971"/>
          <a:stretch/>
        </p:blipFill>
        <p:spPr bwMode="auto">
          <a:xfrm>
            <a:off x="2137144" y="1945767"/>
            <a:ext cx="6007396" cy="4444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595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INSTALLING SN &amp; IN CONNECTION TO STEEL CYLINDER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3. Continuity checked between two connections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8" name="Picture 7" descr="C:\Users\user\AppData\Local\Temp\Rar$DIa0.903\140420110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2" y="2078684"/>
            <a:ext cx="5932966" cy="42157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63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BACKGROUND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5565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200" b="1" u="sng" dirty="0" smtClean="0">
                <a:solidFill>
                  <a:srgbClr val="FF5852"/>
                </a:solidFill>
              </a:rPr>
              <a:t>DESCRIPTION OF PIPELINE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2200" b="1" u="sng" dirty="0" smtClean="0">
              <a:solidFill>
                <a:srgbClr val="FF5852"/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2 SUPPLY LINES FROM INTAKE CHAMBER-KSA1 TO SEA WATER STATION - KSA3,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750 M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LONG, 2,000 mm DIA. AWWA C301 PIPES 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RETURN LINES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FROM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OUTFALL CHAMBER-KSA3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KSA2,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797 M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LONG, 2,000 mm DIA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</a:rPr>
              <a:t>AWWA C301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PIPES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DEPTH OF TOP OF PIPES AT ABOUT 2 M FROM GL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PIPES PARTIALLY BELOW WATER TABLE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791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INSTALLING SN &amp; IN CONNECTION TO STEEL CYLINDER</a:t>
            </a:r>
          </a:p>
          <a:p>
            <a:pPr marL="574675" indent="-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4. Cables crimped to Titanium Rod by crimping &amp; enclosed in heat shrink sleeve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5" name="Picture 4" descr="C:\Users\user\AppData\Local\Temp\Rar$DIa0.869\040520112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1" t="20305" r="21593" b="42752"/>
          <a:stretch/>
        </p:blipFill>
        <p:spPr bwMode="auto">
          <a:xfrm rot="16200000">
            <a:off x="2604233" y="2030071"/>
            <a:ext cx="4126925" cy="45294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80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7255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PROTECTION CURRENT FOR PIPES CAN BE ADJUSTED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PIPES CAN BE MONITORED BY MEASURING POTENTIALS OF THE PERMANENT Res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POTENTIALS WERE  MONITORED BY THE INSTALLATION CONTRACTOR QUARTERLY FOR ONE YEAR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POTENTIALS WERE FOUND TO BE WITHIN THE SABIC CRITERIA RANGE (-720 TO -900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</a:rPr>
              <a:t>Mv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;  100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</a:rPr>
              <a:t>Mv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Decay Potential in 24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</a:rPr>
              <a:t>hrs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8453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6363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/>
            <a:r>
              <a:rPr lang="en-US" b="1" dirty="0"/>
              <a:t>Seawater </a:t>
            </a:r>
            <a:r>
              <a:rPr lang="en-US" b="1" dirty="0" err="1"/>
              <a:t>Prestressed</a:t>
            </a:r>
            <a:r>
              <a:rPr lang="en-US" b="1" dirty="0"/>
              <a:t> Concrete Pipelines – Supply Pipeline</a:t>
            </a:r>
            <a:endParaRPr lang="en-US" b="1" i="1" dirty="0"/>
          </a:p>
          <a:p>
            <a:pPr algn="l"/>
            <a:endParaRPr lang="en-US" b="1" u="sng" dirty="0" smtClean="0"/>
          </a:p>
          <a:p>
            <a:pPr algn="l"/>
            <a:r>
              <a:rPr lang="en-US" b="1" u="sng" dirty="0" smtClean="0"/>
              <a:t>Zone </a:t>
            </a:r>
            <a:r>
              <a:rPr lang="en-US" b="1" u="sng" dirty="0"/>
              <a:t>1</a:t>
            </a:r>
            <a:r>
              <a:rPr lang="en-US" b="1" dirty="0"/>
              <a:t> </a:t>
            </a:r>
            <a:endParaRPr lang="en-US" sz="1800" dirty="0"/>
          </a:p>
          <a:p>
            <a:pPr algn="l"/>
            <a:r>
              <a:rPr lang="en-US" dirty="0"/>
              <a:t>TR &amp; Channel No.:				TR 8, Channel 2</a:t>
            </a:r>
            <a:endParaRPr lang="en-US" sz="1800" dirty="0"/>
          </a:p>
          <a:p>
            <a:pPr algn="l"/>
            <a:r>
              <a:rPr lang="en-US" dirty="0"/>
              <a:t>TR channel rating:				25 V, 50 A</a:t>
            </a:r>
            <a:endParaRPr lang="en-US" sz="1800" dirty="0"/>
          </a:p>
          <a:p>
            <a:pPr algn="l"/>
            <a:r>
              <a:rPr lang="en-US" dirty="0"/>
              <a:t>TR channel operating:			7.02 V, 9.33 A</a:t>
            </a:r>
            <a:endParaRPr lang="en-US" sz="1800" dirty="0"/>
          </a:p>
          <a:p>
            <a:pPr algn="l"/>
            <a:r>
              <a:rPr lang="en-US" dirty="0"/>
              <a:t>No. of REs:				</a:t>
            </a:r>
            <a:r>
              <a:rPr lang="en-US" dirty="0" smtClean="0"/>
              <a:t>12</a:t>
            </a:r>
            <a:endParaRPr lang="en-US" sz="1800" dirty="0"/>
          </a:p>
          <a:p>
            <a:pPr algn="l"/>
            <a:r>
              <a:rPr lang="en-US" dirty="0"/>
              <a:t>No. of REs meeting protection criteria:	</a:t>
            </a:r>
            <a:r>
              <a:rPr lang="en-US" dirty="0" smtClean="0"/>
              <a:t>	12 </a:t>
            </a:r>
            <a:r>
              <a:rPr lang="en-US" dirty="0"/>
              <a:t>(100%)</a:t>
            </a:r>
            <a:endParaRPr lang="en-US" sz="1800" dirty="0"/>
          </a:p>
          <a:p>
            <a:pPr algn="l"/>
            <a:endParaRPr lang="en-US" b="1" u="sng" dirty="0" smtClean="0"/>
          </a:p>
          <a:p>
            <a:pPr algn="l"/>
            <a:r>
              <a:rPr lang="en-US" b="1" u="sng" dirty="0" smtClean="0"/>
              <a:t>Zone </a:t>
            </a:r>
            <a:r>
              <a:rPr lang="en-US" b="1" u="sng" dirty="0"/>
              <a:t>2</a:t>
            </a:r>
            <a:r>
              <a:rPr lang="en-US" b="1" dirty="0"/>
              <a:t> </a:t>
            </a:r>
            <a:endParaRPr lang="en-US" sz="1800" dirty="0"/>
          </a:p>
          <a:p>
            <a:pPr algn="l"/>
            <a:r>
              <a:rPr lang="en-US" dirty="0"/>
              <a:t>TR &amp; Channel No.:				TR 9, Channel 2</a:t>
            </a:r>
            <a:endParaRPr lang="en-US" sz="1800" dirty="0"/>
          </a:p>
          <a:p>
            <a:pPr algn="l"/>
            <a:r>
              <a:rPr lang="en-US" dirty="0"/>
              <a:t>TR channel rating:				25 V, 50 A</a:t>
            </a:r>
            <a:endParaRPr lang="en-US" sz="1800" dirty="0"/>
          </a:p>
          <a:p>
            <a:pPr algn="l"/>
            <a:r>
              <a:rPr lang="en-US" dirty="0"/>
              <a:t>TR channel operating:			4.45 V, 3.31 A</a:t>
            </a:r>
            <a:endParaRPr lang="en-US" sz="1800" dirty="0"/>
          </a:p>
          <a:p>
            <a:pPr algn="l"/>
            <a:r>
              <a:rPr lang="en-US" dirty="0"/>
              <a:t>No. of REs:				</a:t>
            </a:r>
            <a:r>
              <a:rPr lang="en-US" dirty="0" smtClean="0"/>
              <a:t>9</a:t>
            </a:r>
            <a:endParaRPr lang="en-US" sz="1800" dirty="0"/>
          </a:p>
          <a:p>
            <a:pPr algn="l"/>
            <a:r>
              <a:rPr lang="en-US" dirty="0"/>
              <a:t>No. of REs meeting protection criteria:	</a:t>
            </a:r>
            <a:r>
              <a:rPr lang="en-US" dirty="0" smtClean="0"/>
              <a:t>	9 </a:t>
            </a:r>
            <a:r>
              <a:rPr lang="en-US" dirty="0"/>
              <a:t>(100%)</a:t>
            </a:r>
            <a:endParaRPr lang="en-US" sz="1800" dirty="0"/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48323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6363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/>
            <a:r>
              <a:rPr lang="en-US" b="1" dirty="0"/>
              <a:t>Seawater </a:t>
            </a:r>
            <a:r>
              <a:rPr lang="en-US" b="1" dirty="0" err="1"/>
              <a:t>Prestressed</a:t>
            </a:r>
            <a:r>
              <a:rPr lang="en-US" b="1" dirty="0"/>
              <a:t> Concrete Pipelines – Return Pipeline</a:t>
            </a:r>
            <a:endParaRPr lang="en-US" b="1" i="1" dirty="0"/>
          </a:p>
          <a:p>
            <a:pPr algn="l"/>
            <a:endParaRPr lang="en-US" b="1" u="sng" dirty="0" smtClean="0"/>
          </a:p>
          <a:p>
            <a:pPr algn="l"/>
            <a:r>
              <a:rPr lang="en-US" b="1" u="sng" dirty="0" smtClean="0"/>
              <a:t>Zone </a:t>
            </a:r>
            <a:r>
              <a:rPr lang="en-US" b="1" u="sng" dirty="0"/>
              <a:t>1</a:t>
            </a:r>
            <a:r>
              <a:rPr lang="en-US" b="1" dirty="0"/>
              <a:t> </a:t>
            </a:r>
            <a:endParaRPr lang="en-US" sz="1800" dirty="0"/>
          </a:p>
          <a:p>
            <a:pPr algn="l"/>
            <a:r>
              <a:rPr lang="en-US" dirty="0"/>
              <a:t>TR &amp; Channel No.:				TR 8, Channel 1</a:t>
            </a:r>
            <a:endParaRPr lang="en-US" sz="1800" dirty="0"/>
          </a:p>
          <a:p>
            <a:pPr algn="l"/>
            <a:r>
              <a:rPr lang="en-US" dirty="0"/>
              <a:t>TR channel rating:				25 V, 50 A</a:t>
            </a:r>
            <a:endParaRPr lang="en-US" sz="1800" dirty="0"/>
          </a:p>
          <a:p>
            <a:pPr algn="l"/>
            <a:r>
              <a:rPr lang="en-US" dirty="0"/>
              <a:t>TR channel operating:			6.6 V, 11.02 A</a:t>
            </a:r>
            <a:endParaRPr lang="en-US" sz="1800" dirty="0"/>
          </a:p>
          <a:p>
            <a:pPr algn="l"/>
            <a:r>
              <a:rPr lang="en-US" dirty="0"/>
              <a:t>No. of REs:				</a:t>
            </a:r>
            <a:r>
              <a:rPr lang="en-US" dirty="0" smtClean="0"/>
              <a:t>18</a:t>
            </a:r>
            <a:endParaRPr lang="en-US" sz="1800" dirty="0"/>
          </a:p>
          <a:p>
            <a:pPr algn="l"/>
            <a:r>
              <a:rPr lang="en-US" dirty="0"/>
              <a:t>No. of REs meeting protection criteria:	</a:t>
            </a:r>
            <a:r>
              <a:rPr lang="en-US" dirty="0" smtClean="0"/>
              <a:t>	18 </a:t>
            </a:r>
            <a:r>
              <a:rPr lang="en-US" dirty="0"/>
              <a:t>(100%)</a:t>
            </a:r>
            <a:endParaRPr lang="en-US" sz="1800" dirty="0"/>
          </a:p>
          <a:p>
            <a:pPr algn="l"/>
            <a:endParaRPr lang="en-US" b="1" u="sng" dirty="0" smtClean="0"/>
          </a:p>
          <a:p>
            <a:pPr algn="l"/>
            <a:r>
              <a:rPr lang="en-US" b="1" u="sng" dirty="0" smtClean="0"/>
              <a:t>Zone </a:t>
            </a:r>
            <a:r>
              <a:rPr lang="en-US" b="1" u="sng" dirty="0"/>
              <a:t>2</a:t>
            </a:r>
            <a:r>
              <a:rPr lang="en-US" b="1" dirty="0"/>
              <a:t> </a:t>
            </a:r>
            <a:endParaRPr lang="en-US" sz="1800" dirty="0"/>
          </a:p>
          <a:p>
            <a:pPr algn="l"/>
            <a:r>
              <a:rPr lang="en-US" dirty="0"/>
              <a:t>TR &amp; Channel No.:				TR 9, Channel 1</a:t>
            </a:r>
            <a:endParaRPr lang="en-US" sz="1800" dirty="0"/>
          </a:p>
          <a:p>
            <a:pPr algn="l"/>
            <a:r>
              <a:rPr lang="en-US" dirty="0"/>
              <a:t>TR channel rating:				25 V, 50 A</a:t>
            </a:r>
            <a:endParaRPr lang="en-US" sz="1800" dirty="0"/>
          </a:p>
          <a:p>
            <a:pPr algn="l"/>
            <a:r>
              <a:rPr lang="en-US" dirty="0"/>
              <a:t>TR channel operating:			4.39 V, 3.29 A</a:t>
            </a:r>
            <a:endParaRPr lang="en-US" sz="1800" dirty="0"/>
          </a:p>
          <a:p>
            <a:pPr algn="l"/>
            <a:r>
              <a:rPr lang="en-US" dirty="0"/>
              <a:t>No. of REs:				</a:t>
            </a:r>
            <a:r>
              <a:rPr lang="en-US" dirty="0" smtClean="0"/>
              <a:t>15</a:t>
            </a:r>
            <a:endParaRPr lang="en-US" sz="1800" dirty="0"/>
          </a:p>
          <a:p>
            <a:pPr algn="l"/>
            <a:r>
              <a:rPr lang="en-US" dirty="0"/>
              <a:t>No. of REs meeting protection criteria:	</a:t>
            </a:r>
            <a:r>
              <a:rPr lang="en-US" dirty="0" smtClean="0"/>
              <a:t>	15 </a:t>
            </a:r>
            <a:r>
              <a:rPr lang="en-US" dirty="0"/>
              <a:t>(100%)</a:t>
            </a:r>
            <a:endParaRPr lang="en-US" sz="1800" dirty="0"/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92513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400" b="1" u="sng" dirty="0" smtClean="0">
                <a:solidFill>
                  <a:schemeClr val="accent4">
                    <a:lumMod val="75000"/>
                  </a:schemeClr>
                </a:solidFill>
              </a:rPr>
              <a:t>MONITORING DATA FOR SUPPLYN PIPELINE (ZONE 2)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75025"/>
              </p:ext>
            </p:extLst>
          </p:nvPr>
        </p:nvGraphicFramePr>
        <p:xfrm>
          <a:off x="831658" y="1687294"/>
          <a:ext cx="8362371" cy="4621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0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63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40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68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68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68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335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56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2769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6574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Location           :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Zone-2 SW pipeline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6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Time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Depolarization Potential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Decay Potential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Junction Box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Zone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Reference Electrode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Structure Connection (IN)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Base  Potential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ON Potential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Instant OFF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24Hrs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24Hrs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Remarks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1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MMJB2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SP-2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JB-19-IN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-755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-743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-583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-751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-588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-535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-779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-597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JB-20-IN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-280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-525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-411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-266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-781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-724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57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-540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-724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-658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66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JB-21-IN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-785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-952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-948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-927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-921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-918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-892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1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RE-SP2-9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-460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-774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47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7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7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7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745">
                <a:tc gridSpan="15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Notes: DGB- Deep Buried Ground Zone, GLB- Grade Level Buried Zone &amp; A - Atmospheric Zone, NS- Not Stable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5745">
                <a:tc gridSpan="15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Remarks : Current is not increasing by potentiometer more 3.31A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7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As found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CH2- 4.48V, 3.28A, 4.11mV, Shunt rating-60A=75mV (0.8mV)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As left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CH2- 4.45V, 3.31A, 4.14mV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76" marR="7076" marT="7076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2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400" b="1" u="sng" dirty="0" smtClean="0">
                <a:solidFill>
                  <a:schemeClr val="accent4">
                    <a:lumMod val="75000"/>
                  </a:schemeClr>
                </a:solidFill>
              </a:rPr>
              <a:t>MONITORING DATA FOR RETURN PIPELINE (ZONE 2)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139229"/>
              </p:ext>
            </p:extLst>
          </p:nvPr>
        </p:nvGraphicFramePr>
        <p:xfrm>
          <a:off x="831657" y="1617209"/>
          <a:ext cx="8362372" cy="47355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0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6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3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63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40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6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6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68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335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568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2769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7122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Location           :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Zone-2 SW pipeline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3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Time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Depolarization Potential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Decay Potential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4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Junction Box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Zone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Reference Electrode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Structure Connection (IN) No.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Base  Potential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ON Potential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Instant OFF (mV)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24Hrs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24Hrs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Remarks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MMJB2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RP-2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JB-10-IN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-561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-853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-834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-629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-554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-841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-529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JB-11-IN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-550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-785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-577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157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NS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JB-12-IN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-584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-759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-737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-543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-738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-567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-757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-622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135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JB-13-IN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-573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-765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-647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-578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-651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146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-643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JB-14-IN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-561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-798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-775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-634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141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-578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-834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-648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164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RE-RP2-15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"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-582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-837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-816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-644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172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1228">
                <a:tc gridSpan="15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Notes: DGB- Deep Buried Ground Zone, GLB- Grade Level Buried Zone &amp; A - Atmospheric Zone, NS- Not Stable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1228">
                <a:tc gridSpan="15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Remarks :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12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As found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CH1- 3.98V, 2.68A, 3.36mV, Shunt rating-60A=75mV (0.8mV)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As left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CH1- 4.39V, 3.29A, 4.12mV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34" marR="7134" marT="7134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22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CONCLUSIONS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40" y="1482724"/>
            <a:ext cx="8390860" cy="4735514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endParaRPr lang="en-US" sz="1800" b="1" dirty="0" smtClean="0">
              <a:solidFill>
                <a:schemeClr val="accent4"/>
              </a:solidFill>
            </a:endParaRPr>
          </a:p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sz="1800" b="1" dirty="0" smtClean="0">
                <a:solidFill>
                  <a:schemeClr val="accent4"/>
                </a:solidFill>
              </a:rPr>
              <a:t>CONDITION OF EXISTING SEAWATER PCCP PIPELINES UNDER ICCP WERE INSPECTED TO CHECK THEIR CONDITION AND FOUND IN GOOD CONDITION.</a:t>
            </a:r>
          </a:p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endParaRPr lang="en-US" sz="1800" b="1" dirty="0" smtClean="0">
              <a:solidFill>
                <a:schemeClr val="accent4"/>
              </a:solidFill>
            </a:endParaRPr>
          </a:p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sz="1800" b="1" dirty="0" smtClean="0">
                <a:solidFill>
                  <a:schemeClr val="accent4"/>
                </a:solidFill>
              </a:rPr>
              <a:t>EXISTING CP SYSTEM WAS COMMON WITH SEAWATER CHAMBERS AND ADJUSTMENT OF PROTECTION CURRENT WAS NOT POSSIBLE.</a:t>
            </a:r>
          </a:p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endParaRPr lang="en-US" sz="1800" b="1" dirty="0" smtClean="0">
              <a:solidFill>
                <a:schemeClr val="accent4"/>
              </a:solidFill>
            </a:endParaRPr>
          </a:p>
          <a:p>
            <a:pPr marL="342900" indent="-342900"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sz="1800" b="1" dirty="0" smtClean="0">
                <a:solidFill>
                  <a:schemeClr val="accent4"/>
                </a:solidFill>
              </a:rPr>
              <a:t>EXISTING CP SYSTEM HAD NO MONITORING SYSTEM (NO REs WERE INSTALLED).</a:t>
            </a:r>
          </a:p>
        </p:txBody>
      </p:sp>
    </p:spTree>
    <p:extLst>
      <p:ext uri="{BB962C8B-B14F-4D97-AF65-F5344CB8AC3E}">
        <p14:creationId xmlns:p14="http://schemas.microsoft.com/office/powerpoint/2010/main" val="99213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CONCLUSIONS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40" y="1482724"/>
            <a:ext cx="8390860" cy="4735514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ClrTx/>
              <a:buFont typeface="+mj-lt"/>
              <a:buAutoNum type="arabicPeriod" startAt="4"/>
            </a:pPr>
            <a:r>
              <a:rPr lang="en-US" sz="1800" b="1" dirty="0" smtClean="0">
                <a:solidFill>
                  <a:schemeClr val="accent4"/>
                </a:solidFill>
              </a:rPr>
              <a:t>EXISTING CP SYSTEM UPGRADED BY</a:t>
            </a:r>
          </a:p>
          <a:p>
            <a:pPr marL="744538" indent="-404813">
              <a:spcAft>
                <a:spcPts val="2400"/>
              </a:spcAft>
              <a:buClrTx/>
              <a:buFont typeface="Wingdings" pitchFamily="2" charset="2"/>
              <a:buChar char="Ø"/>
            </a:pPr>
            <a:r>
              <a:rPr lang="en-US" sz="1800" b="1" dirty="0" smtClean="0">
                <a:solidFill>
                  <a:schemeClr val="accent4"/>
                </a:solidFill>
              </a:rPr>
              <a:t> INSTALLING SEPARATE TRs FOR THE PCCP</a:t>
            </a:r>
          </a:p>
          <a:p>
            <a:pPr marL="744538" indent="-404813">
              <a:spcAft>
                <a:spcPts val="2400"/>
              </a:spcAft>
              <a:buClrTx/>
              <a:buFont typeface="Wingdings" pitchFamily="2" charset="2"/>
              <a:buChar char="Ø"/>
            </a:pPr>
            <a:r>
              <a:rPr lang="en-US" sz="1800" b="1" dirty="0" smtClean="0">
                <a:solidFill>
                  <a:schemeClr val="accent4"/>
                </a:solidFill>
              </a:rPr>
              <a:t>INSTALLING REs AND INs ALONG THE LENGTH OF THE PIPES AT TOP, 9 O CLOCK (JUST ABOVE WT) &amp; 9 O CLOCK (JUST BELOW WT)</a:t>
            </a:r>
          </a:p>
          <a:p>
            <a:pPr marL="339725">
              <a:spcAft>
                <a:spcPts val="2400"/>
              </a:spcAft>
              <a:buClrTx/>
            </a:pPr>
            <a:r>
              <a:rPr lang="en-US" sz="1800" b="1" dirty="0" smtClean="0">
                <a:solidFill>
                  <a:schemeClr val="accent4"/>
                </a:solidFill>
              </a:rPr>
              <a:t> </a:t>
            </a:r>
          </a:p>
          <a:p>
            <a:pPr marL="342900" indent="-342900">
              <a:spcAft>
                <a:spcPts val="2400"/>
              </a:spcAft>
              <a:buClr>
                <a:schemeClr val="accent4"/>
              </a:buClr>
              <a:buFont typeface="+mj-lt"/>
              <a:buAutoNum type="arabicPeriod" startAt="5"/>
            </a:pPr>
            <a:r>
              <a:rPr lang="en-US" sz="1800" b="1" dirty="0" smtClean="0">
                <a:solidFill>
                  <a:schemeClr val="accent4"/>
                </a:solidFill>
              </a:rPr>
              <a:t>CP SYSTEM CAN NOW BE ADJUSTED INDEPENDENTLY AND OVER-PROTECTION AVOIDED.</a:t>
            </a:r>
          </a:p>
          <a:p>
            <a:pPr marL="342900" indent="-342900">
              <a:spcAft>
                <a:spcPts val="2400"/>
              </a:spcAft>
              <a:buClr>
                <a:schemeClr val="accent4"/>
              </a:buClr>
              <a:buFont typeface="+mj-lt"/>
              <a:buAutoNum type="arabicPeriod" startAt="5"/>
            </a:pPr>
            <a:endParaRPr lang="en-US" sz="1800" b="1" dirty="0" smtClean="0">
              <a:solidFill>
                <a:schemeClr val="accent4"/>
              </a:solidFill>
            </a:endParaRPr>
          </a:p>
          <a:p>
            <a:pPr marL="342900" indent="-342900">
              <a:spcAft>
                <a:spcPts val="2400"/>
              </a:spcAft>
              <a:buClr>
                <a:schemeClr val="accent4"/>
              </a:buClr>
              <a:buFont typeface="+mj-lt"/>
              <a:buAutoNum type="arabicPeriod" startAt="5"/>
            </a:pPr>
            <a:r>
              <a:rPr lang="en-US" sz="1800" b="1" dirty="0" smtClean="0">
                <a:solidFill>
                  <a:schemeClr val="accent4"/>
                </a:solidFill>
              </a:rPr>
              <a:t>AFTER UPGRADING, THE INSTANT OFF POTENTIALS WERE WITHIN SABIC PROTECTION CRITERIA i.e. -720 mV TO -900 mV.</a:t>
            </a:r>
            <a:endParaRPr lang="en-US" sz="18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11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BACKGROUND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6034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200" b="1" u="sng" dirty="0" smtClean="0">
                <a:solidFill>
                  <a:srgbClr val="FF5852"/>
                </a:solidFill>
              </a:rPr>
              <a:t>DESCRIPTION OF EXISTING CP SYSTEM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2200" b="1" u="sng" dirty="0" smtClean="0">
              <a:solidFill>
                <a:srgbClr val="FF5852"/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ICCP SYSTEM WITH DISCRETE HIGH SILICON IRON ANODES INSTALLED AT DEPTHS BELOW WATER TABLE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COMMON TRs WITH CONCRETE CHAMBERS KSA1, KSA2 &amp; KSA3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NO REs WERE INSTALLED ALONG THE PIPELINE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ONLY 2 REs WERE INSTALLED AT KSA3 CLOSE TO THE PIPES BUT NOT ON THE PIPE SURFACE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63043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BACKGROUND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5650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200" b="1" u="sng" dirty="0" smtClean="0">
                <a:solidFill>
                  <a:srgbClr val="FF5852"/>
                </a:solidFill>
              </a:rPr>
              <a:t>ANTICIPATED PROBLEMS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2200" b="1" u="sng" dirty="0" smtClean="0">
              <a:solidFill>
                <a:srgbClr val="FF5852"/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AS NO REs WERE INSTALLED ON SURFACE OF THE PIPES, CP SYSTEM FOR PIPES COULD NOT BE MONITORED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AS TRs WERE COMMON WITH CONCRETE CHAMBERS, NO ADJUSTMENT COULD BE MADE TO CONTROL THE PROTECTION CURRENT TO THE PIPES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PIPES COULD HAVE BEEN OVER-PROTECTED, WHICH IS NOT GOOD FOR PCCP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5990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SCOPE OF UPGRADING WORK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6865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200" b="1" u="sng" dirty="0" smtClean="0">
                <a:solidFill>
                  <a:srgbClr val="FF5852"/>
                </a:solidFill>
              </a:rPr>
              <a:t>PHASE 1-ASSESSMENT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EXPOSING PIPES AT 2 LOCATIONS AND ASSESSING THE CONDITION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INSTALLING REs ON SURFACE OF THE PIPES AT 3, 9 &amp; 12 O CLOCK POSITIONS AND MEASURE POTENTIALS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200" b="1" u="sng" dirty="0">
                <a:solidFill>
                  <a:srgbClr val="FF5852"/>
                </a:solidFill>
              </a:rPr>
              <a:t>PHASE </a:t>
            </a:r>
            <a:r>
              <a:rPr lang="en-US" sz="2200" b="1" u="sng" dirty="0" smtClean="0">
                <a:solidFill>
                  <a:srgbClr val="FF5852"/>
                </a:solidFill>
              </a:rPr>
              <a:t>2-UPGRADING</a:t>
            </a:r>
            <a:endParaRPr lang="en-US" sz="2200" b="1" u="sng" dirty="0">
              <a:solidFill>
                <a:srgbClr val="FF5852"/>
              </a:solidFill>
            </a:endParaRP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ISOLATE ELECTRICALLY PIPES FROM CONCRETE CHAMBERS 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 NEW TRs TO POWER THE ANODES PROTECTING THE PIPELINES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INSTALL REs AND INs ALONG THE PIPELINE AT REGULAR INTERVALS</a:t>
            </a:r>
          </a:p>
          <a:p>
            <a:pPr marL="573088" indent="-285750" algn="l">
              <a:spcBef>
                <a:spcPts val="0"/>
              </a:spcBef>
              <a:spcAft>
                <a:spcPts val="1500"/>
              </a:spcAft>
              <a:buFont typeface="Arial" pitchFamily="34" charset="0"/>
              <a:buChar char="•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ADJUST PROTECTION CURRENT TO MEET SABIC CP PROTECTION CRITERIA </a:t>
            </a:r>
            <a:endParaRPr lang="en-US" sz="1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1543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1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734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PIPES WERE FOUND TO BE COATED WITH BLACK EPOXY COATING AND WERE IN GOOD CONDITION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 JOINTS WERE IN GOOD CONDITION (4 JOINTS WERE EXPOSED)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PRESTRESSING WIRES WERE EXPOSED AT 8 LOCATIONS AND ALL WERE IN GOOD CONDITION WITH BRIGHT STEEL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REs AT 3 &amp; 9 O CLOCK POSITIONS SHOWED OVER-PROTECTION (NEGATIVE IO POTENTIALS MORE THAN 900 mV) AND RE AT 12 O CLOCK POSITION UNDER-PROTECTED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630238" indent="-342900" algn="l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 algn="l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91484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1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PIPE SURFACE, COATING &amp; PRESTRESS STEEL IN GOOD CONDITION </a:t>
            </a:r>
          </a:p>
          <a:p>
            <a:pPr marL="630238" indent="-342900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8" t="9440"/>
          <a:stretch/>
        </p:blipFill>
        <p:spPr>
          <a:xfrm>
            <a:off x="988715" y="1775637"/>
            <a:ext cx="5042539" cy="4614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5" t="40006" r="36805" b="18015"/>
          <a:stretch/>
        </p:blipFill>
        <p:spPr>
          <a:xfrm>
            <a:off x="6198769" y="1786269"/>
            <a:ext cx="2995261" cy="351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7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1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SN INSTALLATION</a:t>
            </a:r>
          </a:p>
          <a:p>
            <a:pPr marL="630238" indent="-342900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73" y="1853737"/>
            <a:ext cx="7747462" cy="453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2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000" b="1" dirty="0" smtClean="0">
                <a:solidFill>
                  <a:srgbClr val="FFA709"/>
                </a:solidFill>
              </a:rPr>
              <a:t>PHASE 1 FINDINGS</a:t>
            </a:r>
            <a:endParaRPr lang="en-GB" sz="3000" b="1" dirty="0">
              <a:solidFill>
                <a:srgbClr val="FFA70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1657" y="1284931"/>
            <a:ext cx="8362373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RE INSTALLATION</a:t>
            </a:r>
          </a:p>
          <a:p>
            <a:pPr marL="630238" indent="-342900">
              <a:spcBef>
                <a:spcPts val="0"/>
              </a:spcBef>
              <a:spcAft>
                <a:spcPts val="1500"/>
              </a:spcAft>
              <a:buFont typeface="+mj-lt"/>
              <a:buAutoNum type="arabicPeriod"/>
              <a:defRPr/>
            </a:pPr>
            <a:endParaRPr lang="en-US" sz="1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287338">
              <a:spcBef>
                <a:spcPts val="0"/>
              </a:spcBef>
              <a:spcAft>
                <a:spcPts val="1500"/>
              </a:spcAft>
              <a:defRPr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1000"/>
              </a:spcAft>
              <a:defRPr/>
            </a:pPr>
            <a:endParaRPr lang="en-US" sz="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67" y="1600199"/>
            <a:ext cx="7198821" cy="476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5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20203 SABIC Sample Slides PPT2010 V2.0">
  <a:themeElements>
    <a:clrScheme name="SABIC 2010">
      <a:dk1>
        <a:srgbClr val="53565A"/>
      </a:dk1>
      <a:lt1>
        <a:srgbClr val="FFFFFF"/>
      </a:lt1>
      <a:dk2>
        <a:srgbClr val="53565A"/>
      </a:dk2>
      <a:lt2>
        <a:srgbClr val="FFFFFF"/>
      </a:lt2>
      <a:accent1>
        <a:srgbClr val="E35205"/>
      </a:accent1>
      <a:accent2>
        <a:srgbClr val="009FE9"/>
      </a:accent2>
      <a:accent3>
        <a:srgbClr val="FFCD00"/>
      </a:accent3>
      <a:accent4>
        <a:srgbClr val="0047BB"/>
      </a:accent4>
      <a:accent5>
        <a:srgbClr val="FFA300"/>
      </a:accent5>
      <a:accent6>
        <a:srgbClr val="A7A8AA"/>
      </a:accent6>
      <a:hlink>
        <a:srgbClr val="009FDF"/>
      </a:hlink>
      <a:folHlink>
        <a:srgbClr val="041E42"/>
      </a:folHlink>
    </a:clrScheme>
    <a:fontScheme name="SABIC 201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2000" tIns="72000" rIns="72000" bIns="720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  <a:txDef>
      <a:spPr>
        <a:noFill/>
      </a:spPr>
      <a:bodyPr wrap="square" lIns="0" tIns="0" rIns="3600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lank_New.potx" id="{5DE65F7B-46A1-444A-AF22-63CC781A5F38}" vid="{76ED96BB-48FA-4D7B-9633-47BE07787D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6D80E839044798923F8C48E0183D" ma:contentTypeVersion="3" ma:contentTypeDescription="Create a new document." ma:contentTypeScope="" ma:versionID="7892b590b64624d4995b71ded45dd440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b193cbf264c635873d3cae2674affade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CDateModified" minOccurs="0"/>
                <xsd:element ref="ns2:_DCDateCreate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DCDateModified" ma:index="10" nillable="true" ma:displayName="Date Modified" ma:description="The date on which this resource was last modified" ma:format="DateTime" ma:internalName="_DCDateModified">
      <xsd:simpleType>
        <xsd:restriction base="dms:DateTime"/>
      </xsd:simpleType>
    </xsd:element>
    <xsd:element name="_DCDateCreated" ma:index="11" nillable="true" ma:displayName="Date Created" ma:description="The date on which this resource was created" ma:format="DateTime" ma:internalName="_DCDateCreated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  <_DCDateModified xmlns="http://schemas.microsoft.com/sharepoint/v3/fields" xsi:nil="true"/>
    <_DCDateCreated xmlns="http://schemas.microsoft.com/sharepoint/v3/fields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9E217E6-B318-4D8F-BE68-CDD18C44C0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5881FB-2DFF-4699-AD7C-2CC3DAF162BA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microsoft.com/sharepoint/v3/field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ED866A9-D48E-4A16-83BB-E82445FA75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733</TotalTime>
  <Words>1501</Words>
  <Application>Microsoft Office PowerPoint</Application>
  <PresentationFormat>Custom</PresentationFormat>
  <Paragraphs>858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MS PGothic</vt:lpstr>
      <vt:lpstr>Arial</vt:lpstr>
      <vt:lpstr>Arial (body)</vt:lpstr>
      <vt:lpstr>Calibri</vt:lpstr>
      <vt:lpstr>Times New Roman</vt:lpstr>
      <vt:lpstr>Verdana</vt:lpstr>
      <vt:lpstr>Wingdings</vt:lpstr>
      <vt:lpstr>20120203 SABIC Sample Slides PPT2010 V2.0</vt:lpstr>
      <vt:lpstr>HADEED PCCP PIPELINE CP SYSTEM UPGRADING A CASE STUDY </vt:lpstr>
      <vt:lpstr>BACKGROUND</vt:lpstr>
      <vt:lpstr>BACKGROUND</vt:lpstr>
      <vt:lpstr>BACKGROUND</vt:lpstr>
      <vt:lpstr>SCOPE OF UPGRADING WORK</vt:lpstr>
      <vt:lpstr>PHASE 1 FINDINGS</vt:lpstr>
      <vt:lpstr>PHASE 1 FINDINGS</vt:lpstr>
      <vt:lpstr>PHASE 1 FINDINGS</vt:lpstr>
      <vt:lpstr>PHASE 1 FINDINGS</vt:lpstr>
      <vt:lpstr>PHASE 1 FINDINGS</vt:lpstr>
      <vt:lpstr>PHASE 2</vt:lpstr>
      <vt:lpstr>PHASE 2</vt:lpstr>
      <vt:lpstr>PHASE 2</vt:lpstr>
      <vt:lpstr>PHASE 2</vt:lpstr>
      <vt:lpstr>PHASE 2</vt:lpstr>
      <vt:lpstr>PHASE 2</vt:lpstr>
      <vt:lpstr>PHASE 2</vt:lpstr>
      <vt:lpstr>PHASE 2</vt:lpstr>
      <vt:lpstr>PHASE 2</vt:lpstr>
      <vt:lpstr>PHASE 2</vt:lpstr>
      <vt:lpstr>PHASE 2 FINDINGS</vt:lpstr>
      <vt:lpstr>PHASE 2 FINDINGS</vt:lpstr>
      <vt:lpstr>PHASE 2 FINDINGS</vt:lpstr>
      <vt:lpstr>PHASE 2 FINDINGS</vt:lpstr>
      <vt:lpstr>PHASE 2 FINDINGS</vt:lpstr>
      <vt:lpstr>CONCLUSIONS</vt:lpstr>
      <vt:lpstr>CONCLUSIONS</vt:lpstr>
    </vt:vector>
  </TitlesOfParts>
  <Company>SABIC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config</dc:creator>
  <cp:lastModifiedBy>NACE-J</cp:lastModifiedBy>
  <cp:revision>115</cp:revision>
  <cp:lastPrinted>2011-12-19T15:38:12Z</cp:lastPrinted>
  <dcterms:created xsi:type="dcterms:W3CDTF">2016-06-13T06:53:07Z</dcterms:created>
  <dcterms:modified xsi:type="dcterms:W3CDTF">2018-05-05T17:13:37Z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0x0101000D906D80E839044798923F8C48E0183D</vt:lpwstr>
  </property>
</Properties>
</file>