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media/image13.jpg" ContentType="image/jpg"/>
  <Override PartName="/ppt/media/image16.jpg" ContentType="image/jp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26"/>
  </p:notesMasterIdLst>
  <p:sldIdLst>
    <p:sldId id="313" r:id="rId2"/>
    <p:sldId id="314" r:id="rId3"/>
    <p:sldId id="345" r:id="rId4"/>
    <p:sldId id="316" r:id="rId5"/>
    <p:sldId id="317" r:id="rId6"/>
    <p:sldId id="324" r:id="rId7"/>
    <p:sldId id="321" r:id="rId8"/>
    <p:sldId id="346" r:id="rId9"/>
    <p:sldId id="323" r:id="rId10"/>
    <p:sldId id="325" r:id="rId11"/>
    <p:sldId id="320" r:id="rId12"/>
    <p:sldId id="326" r:id="rId13"/>
    <p:sldId id="327" r:id="rId14"/>
    <p:sldId id="328" r:id="rId15"/>
    <p:sldId id="330" r:id="rId16"/>
    <p:sldId id="331" r:id="rId17"/>
    <p:sldId id="332" r:id="rId18"/>
    <p:sldId id="347" r:id="rId19"/>
    <p:sldId id="334" r:id="rId20"/>
    <p:sldId id="335" r:id="rId21"/>
    <p:sldId id="339" r:id="rId22"/>
    <p:sldId id="337" r:id="rId23"/>
    <p:sldId id="348" r:id="rId24"/>
    <p:sldId id="344" r:id="rId25"/>
  </p:sldIdLst>
  <p:sldSz cx="9144000" cy="6858000" type="screen4x3"/>
  <p:notesSz cx="7315200" cy="9601200"/>
  <p:custDataLst>
    <p:tags r:id="rId27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MS PGothic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84">
          <p15:clr>
            <a:srgbClr val="A4A3A4"/>
          </p15:clr>
        </p15:guide>
        <p15:guide id="2" pos="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7E7E"/>
    <a:srgbClr val="CEDBF6"/>
    <a:srgbClr val="C7D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649" autoAdjust="0"/>
  </p:normalViewPr>
  <p:slideViewPr>
    <p:cSldViewPr snapToObjects="1">
      <p:cViewPr varScale="1">
        <p:scale>
          <a:sx n="59" d="100"/>
          <a:sy n="59" d="100"/>
        </p:scale>
        <p:origin x="1524" y="48"/>
      </p:cViewPr>
      <p:guideLst>
        <p:guide orient="horz" pos="1584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7425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1" y="4560570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8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C359FCE0-B4F3-4ADC-B4B8-9FBD676EB7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9977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noProof="1" smtClean="0"/>
          </a:p>
        </p:txBody>
      </p:sp>
      <p:sp>
        <p:nvSpPr>
          <p:cNvPr id="41988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zh-CN" smtClean="0">
                <a:cs typeface="Arial" pitchFamily="34" charset="0"/>
              </a:rPr>
              <a:t>GYRHTI Insulations and Refractories Solutions</a:t>
            </a:r>
          </a:p>
        </p:txBody>
      </p:sp>
    </p:spTree>
    <p:extLst>
      <p:ext uri="{BB962C8B-B14F-4D97-AF65-F5344CB8AC3E}">
        <p14:creationId xmlns:p14="http://schemas.microsoft.com/office/powerpoint/2010/main" val="4023228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noProof="1" smtClean="0"/>
          </a:p>
        </p:txBody>
      </p:sp>
      <p:sp>
        <p:nvSpPr>
          <p:cNvPr id="35844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zh-CN" smtClean="0">
                <a:cs typeface="Arial" pitchFamily="34" charset="0"/>
              </a:rPr>
              <a:t>GYRHTI Insulations and Refractories Solutions</a:t>
            </a:r>
          </a:p>
        </p:txBody>
      </p:sp>
    </p:spTree>
    <p:extLst>
      <p:ext uri="{BB962C8B-B14F-4D97-AF65-F5344CB8AC3E}">
        <p14:creationId xmlns:p14="http://schemas.microsoft.com/office/powerpoint/2010/main" val="3835050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could be combined</a:t>
            </a:r>
            <a:r>
              <a:rPr lang="en-US" baseline="0" dirty="0" smtClean="0"/>
              <a:t> with Slide 14 and leave the detail on 14 up longer for more focus.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59FCE0-B4F3-4ADC-B4B8-9FBD676EB794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268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CFE3F4-0279-4862-8D93-C40BB6277F9E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599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AM PPT Title Slide Bkgn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8774" y="1316038"/>
            <a:ext cx="8425561" cy="1670050"/>
          </a:xfrm>
        </p:spPr>
        <p:txBody>
          <a:bodyPr anchor="b" anchorCtr="1">
            <a:normAutofit/>
          </a:bodyPr>
          <a:lstStyle>
            <a:lvl1pPr algn="ctr">
              <a:lnSpc>
                <a:spcPct val="100000"/>
              </a:lnSpc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775" y="3352800"/>
            <a:ext cx="8425560" cy="2497138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58775" y="6522954"/>
            <a:ext cx="842555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900" spc="70" baseline="0" dirty="0" err="1" smtClean="0"/>
              <a:t>www.morganadvancedmaterials.com</a:t>
            </a:r>
            <a:endParaRPr lang="en-GB" sz="900" spc="70" baseline="0" dirty="0"/>
          </a:p>
        </p:txBody>
      </p:sp>
    </p:spTree>
    <p:extLst>
      <p:ext uri="{BB962C8B-B14F-4D97-AF65-F5344CB8AC3E}">
        <p14:creationId xmlns:p14="http://schemas.microsoft.com/office/powerpoint/2010/main" val="328523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0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3956050" cy="4860925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7225" y="1268413"/>
            <a:ext cx="3965575" cy="4860925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6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9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11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358775" y="1268413"/>
            <a:ext cx="3956050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2"/>
          </p:nvPr>
        </p:nvSpPr>
        <p:spPr>
          <a:xfrm>
            <a:off x="4467225" y="1268413"/>
            <a:ext cx="3957638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3"/>
          </p:nvPr>
        </p:nvSpPr>
        <p:spPr>
          <a:xfrm>
            <a:off x="358775" y="3775075"/>
            <a:ext cx="3956050" cy="23542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>
          <a:xfrm>
            <a:off x="4467225" y="3775075"/>
            <a:ext cx="3957638" cy="23542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3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/>
          <p:cNvGrpSpPr/>
          <p:nvPr userDrawn="1"/>
        </p:nvGrpSpPr>
        <p:grpSpPr>
          <a:xfrm>
            <a:off x="0" y="0"/>
            <a:ext cx="8836625" cy="982980"/>
            <a:chOff x="0" y="0"/>
            <a:chExt cx="9573010" cy="982980"/>
          </a:xfrm>
        </p:grpSpPr>
        <p:pic>
          <p:nvPicPr>
            <p:cNvPr id="16" name="Picture 15" descr="MCCo PPT Top Strip.jpg"/>
            <p:cNvPicPr>
              <a:picLocks noChangeAspect="1"/>
            </p:cNvPicPr>
            <p:nvPr userDrawn="1"/>
          </p:nvPicPr>
          <p:blipFill>
            <a:blip r:embed="rId6" cstate="screen"/>
            <a:stretch>
              <a:fillRect/>
            </a:stretch>
          </p:blipFill>
          <p:spPr>
            <a:xfrm>
              <a:off x="790198" y="0"/>
              <a:ext cx="8782812" cy="982980"/>
            </a:xfrm>
            <a:prstGeom prst="rect">
              <a:avLst/>
            </a:prstGeom>
          </p:spPr>
        </p:pic>
        <p:pic>
          <p:nvPicPr>
            <p:cNvPr id="17" name="Picture 16" descr="MCCo PPT Top Strip.jpg"/>
            <p:cNvPicPr>
              <a:picLocks noChangeAspect="1"/>
            </p:cNvPicPr>
            <p:nvPr userDrawn="1"/>
          </p:nvPicPr>
          <p:blipFill rotWithShape="1">
            <a:blip r:embed="rId6" cstate="screen"/>
            <a:srcRect r="14648"/>
            <a:stretch/>
          </p:blipFill>
          <p:spPr>
            <a:xfrm>
              <a:off x="0" y="0"/>
              <a:ext cx="7496355" cy="982980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 userDrawn="1"/>
        </p:nvGrpSpPr>
        <p:grpSpPr>
          <a:xfrm>
            <a:off x="0" y="6268212"/>
            <a:ext cx="8839438" cy="591312"/>
            <a:chOff x="0" y="6268212"/>
            <a:chExt cx="9576058" cy="591312"/>
          </a:xfrm>
        </p:grpSpPr>
        <p:pic>
          <p:nvPicPr>
            <p:cNvPr id="19" name="Picture 18" descr="MAM PPT Footer Strip.jpg"/>
            <p:cNvPicPr>
              <a:picLocks noChangeAspect="1"/>
            </p:cNvPicPr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791722" y="6268212"/>
              <a:ext cx="8784336" cy="591312"/>
            </a:xfrm>
            <a:prstGeom prst="rect">
              <a:avLst/>
            </a:prstGeom>
          </p:spPr>
        </p:pic>
        <p:pic>
          <p:nvPicPr>
            <p:cNvPr id="20" name="Picture 19" descr="MCCo PPT Top Strip.jpg"/>
            <p:cNvPicPr>
              <a:picLocks noChangeAspect="1"/>
            </p:cNvPicPr>
            <p:nvPr userDrawn="1"/>
          </p:nvPicPr>
          <p:blipFill rotWithShape="1">
            <a:blip r:embed="rId6" cstate="screen"/>
            <a:srcRect r="14648" b="40000"/>
            <a:stretch/>
          </p:blipFill>
          <p:spPr>
            <a:xfrm>
              <a:off x="0" y="6268212"/>
              <a:ext cx="7496355" cy="589788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326" y="6384184"/>
              <a:ext cx="1250650" cy="365346"/>
            </a:xfrm>
            <a:prstGeom prst="rect">
              <a:avLst/>
            </a:prstGeom>
          </p:spPr>
        </p:pic>
      </p:grpSp>
      <p:sp>
        <p:nvSpPr>
          <p:cNvPr id="12" name="Slide Number Placeholder" hidden="1"/>
          <p:cNvSpPr>
            <a:spLocks noGrp="1"/>
          </p:cNvSpPr>
          <p:nvPr>
            <p:ph type="sldNum" sz="quarter" idx="11"/>
          </p:nvPr>
        </p:nvSpPr>
        <p:spPr>
          <a:xfrm>
            <a:off x="9204923" y="179797"/>
            <a:ext cx="28854" cy="2846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185" b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  <a:sym typeface="Arial"/>
              </a:defRPr>
            </a:lvl1pPr>
          </a:lstStyle>
          <a:p>
            <a:fld id="{01940DDA-0656-452C-A408-68789653BD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" hidden="1"/>
          <p:cNvSpPr>
            <a:spLocks noGrp="1"/>
          </p:cNvSpPr>
          <p:nvPr>
            <p:ph type="ftr" sz="quarter" idx="10"/>
          </p:nvPr>
        </p:nvSpPr>
        <p:spPr>
          <a:xfrm>
            <a:off x="9204924" y="228649"/>
            <a:ext cx="65" cy="28469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algn="l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lang="en-US" sz="185" b="0" kern="1200" smtClean="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  <a:sym typeface="Arial"/>
              </a:defRPr>
            </a:lvl1pPr>
          </a:lstStyle>
          <a:p>
            <a:r>
              <a:rPr lang="en-GB" smtClean="0"/>
              <a:t>Morgan Advanced Materials Confidential Information - Internal use only</a:t>
            </a:r>
            <a:endParaRPr lang="en-GB" dirty="0"/>
          </a:p>
        </p:txBody>
      </p:sp>
      <p:sp>
        <p:nvSpPr>
          <p:cNvPr id="9" name="Title Placeholder"/>
          <p:cNvSpPr>
            <a:spLocks noGrp="1"/>
          </p:cNvSpPr>
          <p:nvPr>
            <p:ph type="title"/>
          </p:nvPr>
        </p:nvSpPr>
        <p:spPr>
          <a:xfrm>
            <a:off x="303993" y="1"/>
            <a:ext cx="8470730" cy="966922"/>
          </a:xfrm>
          <a:prstGeom prst="rect">
            <a:avLst/>
          </a:prstGeom>
        </p:spPr>
        <p:txBody>
          <a:bodyPr vert="horz" wrap="square" lIns="0" tIns="0" rIns="0" bIns="36000" rtlCol="0" anchor="b" anchorCtr="0">
            <a:noAutofit/>
          </a:bodyPr>
          <a:lstStyle>
            <a:lvl1pPr>
              <a:defRPr sz="2123"/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0" name="Footer Placeholder 10"/>
          <p:cNvSpPr txBox="1">
            <a:spLocks/>
          </p:cNvSpPr>
          <p:nvPr userDrawn="1"/>
        </p:nvSpPr>
        <p:spPr>
          <a:xfrm>
            <a:off x="1031908" y="6601788"/>
            <a:ext cx="7452946" cy="107722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9pPr>
          </a:lstStyle>
          <a:p>
            <a:pPr algn="r"/>
            <a:r>
              <a:rPr lang="en-GB" sz="646" b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Morgan Advanced Materials Confidential Information</a:t>
            </a:r>
            <a:endParaRPr lang="en-US" sz="646" b="0" dirty="0" smtClea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736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0" name="think-cell Slide" r:id="rId5" imgW="216" imgH="216" progId="TCLayout.ActiveDocument.1">
                  <p:embed/>
                </p:oleObj>
              </mc:Choice>
              <mc:Fallback>
                <p:oleObj name="think-cell Slide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" hidden="1"/>
          <p:cNvSpPr>
            <a:spLocks noGrp="1"/>
          </p:cNvSpPr>
          <p:nvPr>
            <p:ph type="sldNum" sz="quarter" idx="11"/>
          </p:nvPr>
        </p:nvSpPr>
        <p:spPr>
          <a:xfrm>
            <a:off x="9204923" y="179797"/>
            <a:ext cx="28854" cy="2846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185" b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  <a:sym typeface="Arial"/>
              </a:defRPr>
            </a:lvl1pPr>
          </a:lstStyle>
          <a:p>
            <a:fld id="{01940DDA-0656-452C-A408-68789653BD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" hidden="1"/>
          <p:cNvSpPr>
            <a:spLocks noGrp="1"/>
          </p:cNvSpPr>
          <p:nvPr>
            <p:ph type="ftr" sz="quarter" idx="10"/>
          </p:nvPr>
        </p:nvSpPr>
        <p:spPr>
          <a:xfrm>
            <a:off x="9204924" y="228649"/>
            <a:ext cx="65" cy="28469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algn="l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lang="en-US" sz="185" b="0" kern="1200" smtClean="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  <a:sym typeface="Arial"/>
              </a:defRPr>
            </a:lvl1pPr>
          </a:lstStyle>
          <a:p>
            <a:r>
              <a:rPr lang="en-GB" smtClean="0"/>
              <a:t>Morgan Advanced Materials Confidential Information - Internal use only</a:t>
            </a:r>
            <a:endParaRPr lang="en-GB" dirty="0"/>
          </a:p>
        </p:txBody>
      </p:sp>
      <p:sp>
        <p:nvSpPr>
          <p:cNvPr id="14" name="Title"/>
          <p:cNvSpPr>
            <a:spLocks noGrp="1"/>
          </p:cNvSpPr>
          <p:nvPr>
            <p:ph type="title" hasCustomPrompt="1"/>
          </p:nvPr>
        </p:nvSpPr>
        <p:spPr>
          <a:xfrm>
            <a:off x="303993" y="3442489"/>
            <a:ext cx="8256611" cy="387798"/>
          </a:xfrm>
        </p:spPr>
        <p:txBody>
          <a:bodyPr wrap="square" lIns="360000" tIns="0" rIns="0" bIns="0" anchor="b" anchorCtr="0">
            <a:spAutoFit/>
          </a:bodyPr>
          <a:lstStyle>
            <a:lvl1pPr marL="487986" indent="-487986" algn="l">
              <a:tabLst>
                <a:tab pos="489568" algn="l"/>
                <a:tab pos="751234" algn="l"/>
              </a:tabLst>
              <a:defRPr>
                <a:latin typeface="Arial"/>
                <a:sym typeface="Arial"/>
              </a:defRPr>
            </a:lvl1pPr>
          </a:lstStyle>
          <a:p>
            <a:r>
              <a:rPr lang="en-US" dirty="0" smtClean="0"/>
              <a:t>A.   Click to edit text</a:t>
            </a:r>
            <a:endParaRPr lang="de-DE" dirty="0"/>
          </a:p>
        </p:txBody>
      </p:sp>
      <p:sp>
        <p:nvSpPr>
          <p:cNvPr id="19" name="Footer Placeholder 10"/>
          <p:cNvSpPr txBox="1">
            <a:spLocks/>
          </p:cNvSpPr>
          <p:nvPr userDrawn="1"/>
        </p:nvSpPr>
        <p:spPr>
          <a:xfrm>
            <a:off x="1031908" y="6601788"/>
            <a:ext cx="7452946" cy="107722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9pPr>
          </a:lstStyle>
          <a:p>
            <a:pPr algn="r"/>
            <a:r>
              <a:rPr lang="en-GB" sz="646" b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Morgan Advanced Materials Confidential Information</a:t>
            </a:r>
            <a:endParaRPr lang="en-US" sz="646" b="0" dirty="0" smtClea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890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4"/>
          <p:cNvGrpSpPr/>
          <p:nvPr userDrawn="1"/>
        </p:nvGrpSpPr>
        <p:grpSpPr>
          <a:xfrm>
            <a:off x="0" y="0"/>
            <a:ext cx="8836625" cy="982980"/>
            <a:chOff x="0" y="0"/>
            <a:chExt cx="9573010" cy="982980"/>
          </a:xfrm>
        </p:grpSpPr>
        <p:pic>
          <p:nvPicPr>
            <p:cNvPr id="16" name="Picture 15" descr="MCCo PPT Top Strip.jpg"/>
            <p:cNvPicPr>
              <a:picLocks noChangeAspect="1"/>
            </p:cNvPicPr>
            <p:nvPr userDrawn="1"/>
          </p:nvPicPr>
          <p:blipFill>
            <a:blip r:embed="rId6" cstate="screen"/>
            <a:stretch>
              <a:fillRect/>
            </a:stretch>
          </p:blipFill>
          <p:spPr>
            <a:xfrm>
              <a:off x="790198" y="0"/>
              <a:ext cx="8782812" cy="982980"/>
            </a:xfrm>
            <a:prstGeom prst="rect">
              <a:avLst/>
            </a:prstGeom>
          </p:spPr>
        </p:pic>
        <p:pic>
          <p:nvPicPr>
            <p:cNvPr id="17" name="Picture 16" descr="MCCo PPT Top Strip.jpg"/>
            <p:cNvPicPr>
              <a:picLocks noChangeAspect="1"/>
            </p:cNvPicPr>
            <p:nvPr userDrawn="1"/>
          </p:nvPicPr>
          <p:blipFill rotWithShape="1">
            <a:blip r:embed="rId6" cstate="screen"/>
            <a:srcRect r="14648"/>
            <a:stretch/>
          </p:blipFill>
          <p:spPr>
            <a:xfrm>
              <a:off x="0" y="0"/>
              <a:ext cx="7496355" cy="982980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 userDrawn="1"/>
        </p:nvGrpSpPr>
        <p:grpSpPr>
          <a:xfrm>
            <a:off x="0" y="6268212"/>
            <a:ext cx="8839438" cy="591312"/>
            <a:chOff x="0" y="6268212"/>
            <a:chExt cx="9576058" cy="591312"/>
          </a:xfrm>
        </p:grpSpPr>
        <p:pic>
          <p:nvPicPr>
            <p:cNvPr id="19" name="Picture 18" descr="MAM PPT Footer Strip.jpg"/>
            <p:cNvPicPr>
              <a:picLocks noChangeAspect="1"/>
            </p:cNvPicPr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791722" y="6268212"/>
              <a:ext cx="8784336" cy="591312"/>
            </a:xfrm>
            <a:prstGeom prst="rect">
              <a:avLst/>
            </a:prstGeom>
          </p:spPr>
        </p:pic>
        <p:pic>
          <p:nvPicPr>
            <p:cNvPr id="20" name="Picture 19" descr="MCCo PPT Top Strip.jpg"/>
            <p:cNvPicPr>
              <a:picLocks noChangeAspect="1"/>
            </p:cNvPicPr>
            <p:nvPr userDrawn="1"/>
          </p:nvPicPr>
          <p:blipFill rotWithShape="1">
            <a:blip r:embed="rId6" cstate="screen"/>
            <a:srcRect r="14648" b="40000"/>
            <a:stretch/>
          </p:blipFill>
          <p:spPr>
            <a:xfrm>
              <a:off x="0" y="6268212"/>
              <a:ext cx="7496355" cy="589788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326" y="6384184"/>
              <a:ext cx="1250650" cy="365346"/>
            </a:xfrm>
            <a:prstGeom prst="rect">
              <a:avLst/>
            </a:prstGeom>
          </p:spPr>
        </p:pic>
      </p:grpSp>
      <p:sp>
        <p:nvSpPr>
          <p:cNvPr id="12" name="Slide Number Placeholder" hidden="1"/>
          <p:cNvSpPr>
            <a:spLocks noGrp="1"/>
          </p:cNvSpPr>
          <p:nvPr>
            <p:ph type="sldNum" sz="quarter" idx="11"/>
          </p:nvPr>
        </p:nvSpPr>
        <p:spPr>
          <a:xfrm>
            <a:off x="9204923" y="179797"/>
            <a:ext cx="28854" cy="2846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185" b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  <a:sym typeface="Arial"/>
              </a:defRPr>
            </a:lvl1pPr>
          </a:lstStyle>
          <a:p>
            <a:fld id="{01940DDA-0656-452C-A408-68789653BD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" hidden="1"/>
          <p:cNvSpPr>
            <a:spLocks noGrp="1"/>
          </p:cNvSpPr>
          <p:nvPr>
            <p:ph type="ftr" sz="quarter" idx="10"/>
          </p:nvPr>
        </p:nvSpPr>
        <p:spPr>
          <a:xfrm>
            <a:off x="9204924" y="228649"/>
            <a:ext cx="65" cy="28469"/>
          </a:xfrm>
          <a:prstGeom prst="rect">
            <a:avLst/>
          </a:prstGeom>
        </p:spPr>
        <p:txBody>
          <a:bodyPr vert="horz" wrap="none" lIns="0" tIns="0" rIns="0" bIns="0" rtlCol="0" anchor="t" anchorCtr="0">
            <a:spAutoFit/>
          </a:bodyPr>
          <a:lstStyle>
            <a:lvl1pPr algn="l" rtl="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lang="en-US" sz="185" b="0" kern="1200" smtClean="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  <a:sym typeface="Arial"/>
              </a:defRPr>
            </a:lvl1pPr>
          </a:lstStyle>
          <a:p>
            <a:r>
              <a:rPr lang="en-GB" smtClean="0"/>
              <a:t>Morgan Advanced Materials Confidential Information - Internal use only</a:t>
            </a:r>
            <a:endParaRPr lang="en-GB" dirty="0"/>
          </a:p>
        </p:txBody>
      </p:sp>
      <p:sp>
        <p:nvSpPr>
          <p:cNvPr id="9" name="Title Placeholder"/>
          <p:cNvSpPr>
            <a:spLocks noGrp="1"/>
          </p:cNvSpPr>
          <p:nvPr>
            <p:ph type="title"/>
          </p:nvPr>
        </p:nvSpPr>
        <p:spPr>
          <a:xfrm>
            <a:off x="303993" y="1"/>
            <a:ext cx="8470730" cy="966922"/>
          </a:xfrm>
          <a:prstGeom prst="rect">
            <a:avLst/>
          </a:prstGeom>
        </p:spPr>
        <p:txBody>
          <a:bodyPr vert="horz" wrap="square" lIns="0" tIns="0" rIns="0" bIns="36000" rtlCol="0" anchor="b" anchorCtr="0">
            <a:noAutofit/>
          </a:bodyPr>
          <a:lstStyle>
            <a:lvl1pPr>
              <a:defRPr sz="2123"/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0" name="Footer Placeholder 10"/>
          <p:cNvSpPr txBox="1">
            <a:spLocks/>
          </p:cNvSpPr>
          <p:nvPr userDrawn="1"/>
        </p:nvSpPr>
        <p:spPr>
          <a:xfrm>
            <a:off x="1031908" y="6601788"/>
            <a:ext cx="7452946" cy="107722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chemeClr val="tx1"/>
                </a:solidFill>
                <a:latin typeface="Arial Narrow" charset="0"/>
                <a:ea typeface="+mn-ea"/>
                <a:cs typeface="+mn-cs"/>
              </a:defRPr>
            </a:lvl9pPr>
          </a:lstStyle>
          <a:p>
            <a:pPr algn="r"/>
            <a:r>
              <a:rPr lang="en-GB" sz="646" b="0" dirty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Morgan Advanced Materials Confidential Information</a:t>
            </a:r>
            <a:endParaRPr lang="en-US" sz="646" b="0" dirty="0" smtClea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414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28423376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8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MAM PPT Footer Strip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524" y="6268212"/>
            <a:ext cx="8784336" cy="591312"/>
          </a:xfrm>
          <a:prstGeom prst="rect">
            <a:avLst/>
          </a:prstGeom>
        </p:spPr>
      </p:pic>
      <p:pic>
        <p:nvPicPr>
          <p:cNvPr id="14" name="Picture 13" descr="MCCo PPT Top Strip.jpg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0" y="0"/>
            <a:ext cx="8782812" cy="9829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5" y="0"/>
            <a:ext cx="8074025" cy="9864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268414"/>
            <a:ext cx="8074025" cy="486092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775" y="6601788"/>
            <a:ext cx="8074025" cy="10772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 - Internal use only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4336" y="6601788"/>
            <a:ext cx="360000" cy="107722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3" name="Text Placeholder 7"/>
          <p:cNvSpPr txBox="1">
            <a:spLocks/>
          </p:cNvSpPr>
          <p:nvPr userDrawn="1"/>
        </p:nvSpPr>
        <p:spPr>
          <a:xfrm>
            <a:off x="5436097" y="142852"/>
            <a:ext cx="2996704" cy="652468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r">
              <a:buNone/>
              <a:defRPr sz="1700"/>
            </a:lvl1pPr>
          </a:lstStyle>
          <a:p>
            <a:pPr eaLnBrk="1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6299200" y="6396180"/>
            <a:ext cx="2133600" cy="1077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8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3" r:id="rId7"/>
    <p:sldLayoutId id="2147483685" r:id="rId8"/>
    <p:sldLayoutId id="2147483686" r:id="rId9"/>
  </p:sldLayoutIdLst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400" indent="-2664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2800" indent="-2664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799200" indent="-2664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080000" indent="-2664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346400" indent="-2664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8.png"/><Relationship Id="rId18" Type="http://schemas.openxmlformats.org/officeDocument/2006/relationships/image" Target="../media/image41.png"/><Relationship Id="rId3" Type="http://schemas.microsoft.com/office/2007/relationships/hdphoto" Target="../media/hdphoto3.wdp"/><Relationship Id="rId7" Type="http://schemas.openxmlformats.org/officeDocument/2006/relationships/image" Target="../media/image35.png"/><Relationship Id="rId12" Type="http://schemas.microsoft.com/office/2007/relationships/hdphoto" Target="../media/hdphoto7.wdp"/><Relationship Id="rId17" Type="http://schemas.microsoft.com/office/2007/relationships/hdphoto" Target="../media/hdphoto9.wdp"/><Relationship Id="rId2" Type="http://schemas.openxmlformats.org/officeDocument/2006/relationships/image" Target="../media/image32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39.png"/><Relationship Id="rId10" Type="http://schemas.microsoft.com/office/2007/relationships/hdphoto" Target="../media/hdphoto6.wdp"/><Relationship Id="rId19" Type="http://schemas.microsoft.com/office/2007/relationships/hdphoto" Target="../media/hdphoto10.wdp"/><Relationship Id="rId4" Type="http://schemas.openxmlformats.org/officeDocument/2006/relationships/image" Target="../media/image33.jpeg"/><Relationship Id="rId9" Type="http://schemas.openxmlformats.org/officeDocument/2006/relationships/image" Target="../media/image36.png"/><Relationship Id="rId1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42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2.wdp"/><Relationship Id="rId5" Type="http://schemas.openxmlformats.org/officeDocument/2006/relationships/image" Target="../media/image43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5.png"/><Relationship Id="rId7" Type="http://schemas.openxmlformats.org/officeDocument/2006/relationships/image" Target="../media/image49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143999" cy="3384376"/>
          </a:xfrm>
        </p:spPr>
        <p:txBody>
          <a:bodyPr>
            <a:normAutofit/>
          </a:bodyPr>
          <a:lstStyle/>
          <a:p>
            <a:r>
              <a:rPr lang="de-DE" sz="3000" b="1" dirty="0" smtClean="0"/>
              <a:t>Pipe Insulation</a:t>
            </a:r>
          </a:p>
          <a:p>
            <a:r>
              <a:rPr lang="de-DE" sz="3000" b="1" dirty="0" smtClean="0"/>
              <a:t>A Thermal Engineering Approach</a:t>
            </a:r>
            <a:endParaRPr lang="de-DE" sz="1800" b="1" dirty="0" smtClean="0"/>
          </a:p>
          <a:p>
            <a:endParaRPr lang="de-DE" sz="1800" dirty="0" smtClean="0"/>
          </a:p>
          <a:p>
            <a:r>
              <a:rPr lang="de-DE" sz="2400" dirty="0" smtClean="0"/>
              <a:t>JUBCOR- 2018</a:t>
            </a:r>
          </a:p>
          <a:p>
            <a:r>
              <a:rPr lang="de-DE" sz="2400" dirty="0" smtClean="0"/>
              <a:t>Al-Jubail</a:t>
            </a:r>
            <a:endParaRPr lang="de-DE" dirty="0" smtClean="0"/>
          </a:p>
          <a:p>
            <a:pPr algn="r"/>
            <a:endParaRPr lang="de-DE" sz="1400" dirty="0"/>
          </a:p>
          <a:p>
            <a:pPr algn="r"/>
            <a:endParaRPr lang="de-DE" sz="1400" dirty="0" smtClean="0"/>
          </a:p>
          <a:p>
            <a:pPr algn="r"/>
            <a:endParaRPr lang="de-DE" sz="1400" dirty="0"/>
          </a:p>
          <a:p>
            <a:pPr algn="r"/>
            <a:endParaRPr lang="de-DE" sz="1400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980729"/>
            <a:ext cx="9143999" cy="1728192"/>
          </a:xfrm>
        </p:spPr>
        <p:txBody>
          <a:bodyPr>
            <a:normAutofit/>
          </a:bodyPr>
          <a:lstStyle/>
          <a:p>
            <a:r>
              <a:rPr lang="de-DE" dirty="0" smtClean="0"/>
              <a:t>Morgan Advanced Materials</a:t>
            </a:r>
            <a:br>
              <a:rPr lang="de-DE" dirty="0" smtClean="0"/>
            </a:br>
            <a:r>
              <a:rPr lang="de-DE" sz="3150" dirty="0" smtClean="0"/>
              <a:t>Thermal Product Division</a:t>
            </a:r>
            <a:endParaRPr lang="en-GB" sz="3100" dirty="0"/>
          </a:p>
        </p:txBody>
      </p:sp>
    </p:spTree>
    <p:extLst>
      <p:ext uri="{BB962C8B-B14F-4D97-AF65-F5344CB8AC3E}">
        <p14:creationId xmlns:p14="http://schemas.microsoft.com/office/powerpoint/2010/main" val="4191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Insulation thickness by product - Examples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6205B1C8-37F8-4134-8A21-4284C5B7CFD4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325337" y="1093755"/>
            <a:ext cx="6738067" cy="4859478"/>
            <a:chOff x="1739141" y="1148220"/>
            <a:chExt cx="6260304" cy="4507562"/>
          </a:xfrm>
        </p:grpSpPr>
        <p:sp>
          <p:nvSpPr>
            <p:cNvPr id="49" name="Pie 48"/>
            <p:cNvSpPr/>
            <p:nvPr/>
          </p:nvSpPr>
          <p:spPr>
            <a:xfrm>
              <a:off x="2642226" y="1775799"/>
              <a:ext cx="3420000" cy="3420000"/>
            </a:xfrm>
            <a:prstGeom prst="pie">
              <a:avLst>
                <a:gd name="adj1" fmla="val 20782365"/>
                <a:gd name="adj2" fmla="val 344876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2826688" y="1955401"/>
              <a:ext cx="3049200" cy="3049732"/>
              <a:chOff x="3881424" y="2006710"/>
              <a:chExt cx="3326400" cy="3326981"/>
            </a:xfrm>
          </p:grpSpPr>
          <p:sp>
            <p:nvSpPr>
              <p:cNvPr id="27" name="Pie 26"/>
              <p:cNvSpPr/>
              <p:nvPr/>
            </p:nvSpPr>
            <p:spPr>
              <a:xfrm>
                <a:off x="4266847" y="2364501"/>
                <a:ext cx="2580218" cy="2578552"/>
              </a:xfrm>
              <a:prstGeom prst="pie">
                <a:avLst>
                  <a:gd name="adj1" fmla="val 16161578"/>
                  <a:gd name="adj2" fmla="val 20848559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Pie 25"/>
              <p:cNvSpPr/>
              <p:nvPr/>
            </p:nvSpPr>
            <p:spPr>
              <a:xfrm>
                <a:off x="3881424" y="2006710"/>
                <a:ext cx="3326400" cy="3326981"/>
              </a:xfrm>
              <a:prstGeom prst="pie">
                <a:avLst>
                  <a:gd name="adj1" fmla="val 3463211"/>
                  <a:gd name="adj2" fmla="val 733923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Pie 27"/>
              <p:cNvSpPr/>
              <p:nvPr/>
            </p:nvSpPr>
            <p:spPr>
              <a:xfrm>
                <a:off x="4147975" y="2336424"/>
                <a:ext cx="2749091" cy="2749091"/>
              </a:xfrm>
              <a:prstGeom prst="pie">
                <a:avLst>
                  <a:gd name="adj1" fmla="val 7383367"/>
                  <a:gd name="adj2" fmla="val 1163638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Pie 30"/>
              <p:cNvSpPr/>
              <p:nvPr/>
            </p:nvSpPr>
            <p:spPr>
              <a:xfrm>
                <a:off x="4367466" y="2572448"/>
                <a:ext cx="2356364" cy="2356364"/>
              </a:xfrm>
              <a:prstGeom prst="pie">
                <a:avLst>
                  <a:gd name="adj1" fmla="val 11711796"/>
                  <a:gd name="adj2" fmla="val 16199345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609620" y="2765403"/>
                <a:ext cx="1800000" cy="180000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ID 200 mm</a:t>
                </a:r>
              </a:p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600°C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V="1">
              <a:off x="5144201" y="2868387"/>
              <a:ext cx="1801850" cy="4181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4817088" y="4239591"/>
              <a:ext cx="776216" cy="1182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 flipV="1">
              <a:off x="4319201" y="1148220"/>
              <a:ext cx="23650" cy="14634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 flipV="1">
              <a:off x="2000894" y="2927437"/>
              <a:ext cx="1480240" cy="3693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3011014" y="4201777"/>
              <a:ext cx="863675" cy="13494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2216437" y="1824653"/>
              <a:ext cx="1772120" cy="8350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>
                  <a:solidFill>
                    <a:srgbClr val="FF0000"/>
                  </a:solidFill>
                </a:rPr>
                <a:t>30 mm WDS Microporous  </a:t>
              </a:r>
              <a:r>
                <a:rPr lang="en-US" sz="1050" dirty="0" smtClean="0"/>
                <a:t>(Shell)</a:t>
              </a:r>
            </a:p>
            <a:p>
              <a:r>
                <a:rPr lang="en-US" sz="1050" dirty="0" smtClean="0"/>
                <a:t>1 layer </a:t>
              </a:r>
            </a:p>
            <a:p>
              <a:r>
                <a:rPr lang="en-US" sz="1050" dirty="0" smtClean="0"/>
                <a:t>OD = 260 mm</a:t>
              </a:r>
            </a:p>
            <a:p>
              <a:r>
                <a:rPr lang="en-US" sz="1050" dirty="0" smtClean="0"/>
                <a:t>Cladding x </a:t>
              </a:r>
              <a:r>
                <a:rPr lang="en-US" sz="1050" dirty="0" err="1" smtClean="0"/>
                <a:t>linmt</a:t>
              </a:r>
              <a:r>
                <a:rPr lang="en-US" sz="1050" dirty="0" smtClean="0"/>
                <a:t> = 0,816 m2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3627402" y="5120492"/>
              <a:ext cx="1772120" cy="535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/>
                <a:t>110  mm Calcium </a:t>
              </a:r>
              <a:r>
                <a:rPr lang="en-US" sz="1050" dirty="0" err="1" smtClean="0"/>
                <a:t>SIlicate</a:t>
              </a:r>
              <a:r>
                <a:rPr lang="en-US" sz="1050" dirty="0" smtClean="0"/>
                <a:t> </a:t>
              </a:r>
              <a:endParaRPr lang="en-US" sz="1050" dirty="0"/>
            </a:p>
            <a:p>
              <a:r>
                <a:rPr lang="en-US" sz="1050" dirty="0" smtClean="0"/>
                <a:t>OD =  420 mm</a:t>
              </a:r>
            </a:p>
            <a:p>
              <a:r>
                <a:rPr lang="en-US" sz="1050" dirty="0" smtClean="0"/>
                <a:t>Cladding x </a:t>
              </a:r>
              <a:r>
                <a:rPr lang="en-US" sz="1050" dirty="0" err="1" smtClean="0"/>
                <a:t>linmt</a:t>
              </a:r>
              <a:r>
                <a:rPr lang="en-US" sz="1050" dirty="0" smtClean="0"/>
                <a:t> = 1,412 m2</a:t>
              </a:r>
              <a:endParaRPr lang="en-US" sz="1050" dirty="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050887" y="1829867"/>
              <a:ext cx="294855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>
                  <a:solidFill>
                    <a:srgbClr val="FF0000"/>
                  </a:solidFill>
                </a:rPr>
                <a:t>10 mm WDS Microporous (Flexible)</a:t>
              </a:r>
            </a:p>
            <a:p>
              <a:r>
                <a:rPr lang="en-US" sz="1050" dirty="0" smtClean="0">
                  <a:solidFill>
                    <a:srgbClr val="FF0000"/>
                  </a:solidFill>
                </a:rPr>
                <a:t>30 mm SW (hydrophobic grade)</a:t>
              </a:r>
              <a:endParaRPr lang="en-US" sz="1050" dirty="0">
                <a:solidFill>
                  <a:srgbClr val="FF0000"/>
                </a:solidFill>
              </a:endParaRPr>
            </a:p>
            <a:p>
              <a:r>
                <a:rPr lang="en-US" sz="1050" dirty="0" smtClean="0"/>
                <a:t>OD =  340 mm</a:t>
              </a:r>
            </a:p>
            <a:p>
              <a:r>
                <a:rPr lang="en-US" sz="1050" dirty="0" smtClean="0"/>
                <a:t>Cladding x </a:t>
              </a:r>
              <a:r>
                <a:rPr lang="en-US" sz="1050" dirty="0" err="1" smtClean="0"/>
                <a:t>linmt</a:t>
              </a:r>
              <a:r>
                <a:rPr lang="en-US" sz="1050" dirty="0" smtClean="0"/>
                <a:t> = 1,067 m2</a:t>
              </a:r>
              <a:endParaRPr lang="en-US" sz="1050" dirty="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888955" y="4177882"/>
              <a:ext cx="1772120" cy="535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/>
                <a:t>125 mm Mineral Wool</a:t>
              </a:r>
              <a:endParaRPr lang="en-US" sz="1050" dirty="0"/>
            </a:p>
            <a:p>
              <a:r>
                <a:rPr lang="en-US" sz="1050" dirty="0" smtClean="0"/>
                <a:t>OD =  450 mm</a:t>
              </a:r>
            </a:p>
            <a:p>
              <a:r>
                <a:rPr lang="en-US" sz="1050" dirty="0" smtClean="0"/>
                <a:t>Cladding x </a:t>
              </a:r>
              <a:r>
                <a:rPr lang="en-US" sz="1050" dirty="0" err="1" smtClean="0"/>
                <a:t>linmt</a:t>
              </a:r>
              <a:r>
                <a:rPr lang="en-US" sz="1050" dirty="0" smtClean="0"/>
                <a:t> = 1,444 m2</a:t>
              </a:r>
              <a:endParaRPr lang="en-US" sz="1050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739141" y="4052114"/>
              <a:ext cx="1772120" cy="68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 smtClean="0"/>
                <a:t>50 mm Aerogel Blanket</a:t>
              </a:r>
            </a:p>
            <a:p>
              <a:r>
                <a:rPr lang="en-US" sz="1050" dirty="0" smtClean="0"/>
                <a:t>5 layers</a:t>
              </a:r>
              <a:endParaRPr lang="en-US" sz="1050" dirty="0"/>
            </a:p>
            <a:p>
              <a:r>
                <a:rPr lang="en-US" sz="1050" dirty="0" smtClean="0"/>
                <a:t>OD =  300 mm</a:t>
              </a:r>
            </a:p>
            <a:p>
              <a:r>
                <a:rPr lang="en-US" sz="1050" dirty="0" smtClean="0"/>
                <a:t>Cladding x </a:t>
              </a:r>
              <a:r>
                <a:rPr lang="en-US" sz="1050" dirty="0" err="1" smtClean="0"/>
                <a:t>linmt</a:t>
              </a:r>
              <a:r>
                <a:rPr lang="en-US" sz="1050" dirty="0" smtClean="0"/>
                <a:t> = 0,942 m2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88797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Insulation in O&amp;G - </a:t>
            </a:r>
            <a:r>
              <a:rPr lang="en-US" dirty="0"/>
              <a:t>Value Proposition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410" y="973165"/>
            <a:ext cx="8074025" cy="5140270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Value </a:t>
            </a:r>
            <a:r>
              <a:rPr lang="en-US" sz="1800" dirty="0"/>
              <a:t>Proposition: </a:t>
            </a:r>
            <a:r>
              <a:rPr lang="en-US" sz="1800" dirty="0" smtClean="0"/>
              <a:t>Morgan </a:t>
            </a:r>
            <a:r>
              <a:rPr lang="en-US" sz="1800" dirty="0"/>
              <a:t>have developed an innovative concept that comprises </a:t>
            </a:r>
            <a:r>
              <a:rPr lang="en-US" sz="1800" dirty="0" smtClean="0"/>
              <a:t>Microporous + </a:t>
            </a:r>
            <a:r>
              <a:rPr lang="en-US" sz="1800" dirty="0" err="1" smtClean="0"/>
              <a:t>Superwool</a:t>
            </a:r>
            <a:r>
              <a:rPr lang="en-US" sz="1800" dirty="0" smtClean="0"/>
              <a:t> Plus blankets </a:t>
            </a:r>
            <a:r>
              <a:rPr lang="en-US" sz="1800" dirty="0"/>
              <a:t>that can </a:t>
            </a:r>
            <a:r>
              <a:rPr lang="en-US" sz="1800" dirty="0" smtClean="0"/>
              <a:t>delivers: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Time </a:t>
            </a:r>
            <a:r>
              <a:rPr lang="en-US" sz="1800" dirty="0"/>
              <a:t>saving (faster installation than blankets or </a:t>
            </a:r>
            <a:r>
              <a:rPr lang="en-US" sz="1800" dirty="0" err="1"/>
              <a:t>matresses</a:t>
            </a:r>
            <a:r>
              <a:rPr lang="en-US" sz="1800" dirty="0"/>
              <a:t> </a:t>
            </a:r>
            <a:r>
              <a:rPr lang="en-US" sz="1800" dirty="0" smtClean="0"/>
              <a:t>products)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Reduce </a:t>
            </a:r>
            <a:r>
              <a:rPr lang="en-US" sz="1800" dirty="0"/>
              <a:t>CUI (corrosion under insulation) through the use of a coating instead of metal cladding and water repellent </a:t>
            </a:r>
            <a:r>
              <a:rPr lang="en-US" sz="1800" dirty="0" smtClean="0"/>
              <a:t>products.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Save </a:t>
            </a:r>
            <a:r>
              <a:rPr lang="en-US" sz="1800" dirty="0"/>
              <a:t>space (decreasing pipe rack density) due to the exceptional low thermal conductivity of </a:t>
            </a:r>
            <a:r>
              <a:rPr lang="en-US" sz="1800" dirty="0" smtClean="0"/>
              <a:t>microporous.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Energy </a:t>
            </a:r>
            <a:r>
              <a:rPr lang="en-US" sz="1800" dirty="0"/>
              <a:t>saving by maximizing process control and reducing heat </a:t>
            </a:r>
            <a:r>
              <a:rPr lang="en-US" sz="1800" dirty="0" smtClean="0"/>
              <a:t>losses.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Notable </a:t>
            </a:r>
            <a:r>
              <a:rPr lang="en-US" sz="1800" dirty="0"/>
              <a:t>saving in metal cladding expenditure (thinner insulation = smaller pipe diameter)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3CA40D2-D495-456D-85A8-5E258C304690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4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Insulation – </a:t>
            </a:r>
            <a:r>
              <a:rPr lang="en-US" dirty="0" err="1" smtClean="0"/>
              <a:t>Superwool</a:t>
            </a:r>
            <a:r>
              <a:rPr lang="en-US" dirty="0" smtClean="0"/>
              <a:t> Plus Blanket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12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8395090-0C17-4BFC-B9B2-10DCDF9F942A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4 Marcador de contenido"/>
          <p:cNvSpPr txBox="1">
            <a:spLocks/>
          </p:cNvSpPr>
          <p:nvPr/>
        </p:nvSpPr>
        <p:spPr>
          <a:xfrm>
            <a:off x="358777" y="1295400"/>
            <a:ext cx="73152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6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328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992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0800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34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endParaRPr lang="es-ES" sz="1800" dirty="0" smtClean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1" y="1124745"/>
            <a:ext cx="8391275" cy="28148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16" y="4073339"/>
            <a:ext cx="3438504" cy="2134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5810" y="4073339"/>
            <a:ext cx="4507848" cy="213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9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Insulation – Comparison of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13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4617C2E9-3EEE-4C7C-A31C-182DEB090F5C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7" b="8377"/>
          <a:stretch/>
        </p:blipFill>
        <p:spPr>
          <a:xfrm>
            <a:off x="364945" y="2060848"/>
            <a:ext cx="8074025" cy="2952328"/>
          </a:xfrm>
        </p:spPr>
      </p:pic>
      <p:sp>
        <p:nvSpPr>
          <p:cNvPr id="11" name="4 Marcador de contenido"/>
          <p:cNvSpPr txBox="1">
            <a:spLocks/>
          </p:cNvSpPr>
          <p:nvPr/>
        </p:nvSpPr>
        <p:spPr>
          <a:xfrm>
            <a:off x="358777" y="1295400"/>
            <a:ext cx="73152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6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328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992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0800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34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endParaRPr lang="es-ES" sz="1800" dirty="0" smtClean="0">
              <a:latin typeface="+mj-l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547664" y="2852936"/>
            <a:ext cx="56166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547664" y="3537012"/>
            <a:ext cx="56166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71600" y="1593377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Superwool</a:t>
            </a:r>
            <a:r>
              <a:rPr lang="en-US" sz="1800" dirty="0" smtClean="0"/>
              <a:t> + WDS</a:t>
            </a:r>
            <a:endParaRPr lang="en-US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3694837" y="1593377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WDS Shell</a:t>
            </a:r>
            <a:endParaRPr lang="en-US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5899475" y="1597955"/>
            <a:ext cx="1527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Mineral Wool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1621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Grp="1" noChangeArrowheads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altLang="zh-CN" cap="none" dirty="0" smtClean="0">
                <a:latin typeface="+mn-lt"/>
              </a:rPr>
              <a:t>Example of </a:t>
            </a:r>
            <a:r>
              <a:rPr lang="en-US" altLang="zh-CN" dirty="0" smtClean="0">
                <a:latin typeface="+mn-lt"/>
              </a:rPr>
              <a:t>optimization</a:t>
            </a:r>
            <a:r>
              <a:rPr lang="en-US" altLang="zh-CN" cap="none" dirty="0" smtClean="0">
                <a:latin typeface="+mn-lt"/>
              </a:rPr>
              <a:t> on pipe racks density and space</a:t>
            </a:r>
            <a:endParaRPr lang="en-US" altLang="zh-CN" cap="none" noProof="1" smtClean="0">
              <a:latin typeface="+mn-lt"/>
            </a:endParaRPr>
          </a:p>
        </p:txBody>
      </p:sp>
      <p:graphicFrame>
        <p:nvGraphicFramePr>
          <p:cNvPr id="250" name="Group 171"/>
          <p:cNvGraphicFramePr>
            <a:graphicFrameLocks noGrp="1"/>
          </p:cNvGraphicFramePr>
          <p:nvPr>
            <p:extLst/>
          </p:nvPr>
        </p:nvGraphicFramePr>
        <p:xfrm>
          <a:off x="224631" y="1169353"/>
          <a:ext cx="8456613" cy="474771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8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9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Insulation</a:t>
                      </a:r>
                      <a:endParaRPr kumimoji="0" lang="zh-TW" altLang="en-US" sz="15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Microporous Insulation</a:t>
                      </a:r>
                      <a:endParaRPr kumimoji="0" lang="zh-TW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Conventional Insulation</a:t>
                      </a:r>
                      <a:endParaRPr kumimoji="0" lang="zh-TW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0753">
                <a:tc>
                  <a:txBody>
                    <a:bodyPr/>
                    <a:lstStyle>
                      <a:lvl1pPr marL="177800" indent="-177800"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Pipe ID: 50mm</a:t>
                      </a:r>
                      <a:endParaRPr kumimoji="0" lang="en-US" altLang="zh-CN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Working space increased by 56%</a:t>
                      </a: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DFKai-SB" pitchFamily="65" charset="-12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7812">
                <a:tc>
                  <a:txBody>
                    <a:bodyPr/>
                    <a:lstStyle>
                      <a:lvl1pPr marL="179388" indent="-179388"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179388" marR="0" lvl="0" indent="-17938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Pipe ID: 150mm</a:t>
                      </a:r>
                      <a:endParaRPr kumimoji="0" lang="en-US" altLang="zh-CN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9388" marR="0" lvl="0" indent="-17938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9388" marR="0" lvl="0" indent="-17938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Working space increased by 44%</a:t>
                      </a: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DFKai-SB" pitchFamily="65" charset="-12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5762">
                <a:tc>
                  <a:txBody>
                    <a:bodyPr/>
                    <a:lstStyle>
                      <a:lvl1pPr marL="177800" indent="-177800"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Pipe ID: 300mm</a:t>
                      </a:r>
                      <a:endParaRPr kumimoji="0" lang="en-US" altLang="zh-CN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15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77800" marR="0" lvl="0" indent="-177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Working space increased by 28%</a:t>
                      </a:r>
                      <a:endParaRPr kumimoji="0" lang="en-US" altLang="zh-TW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DFKai-SB" pitchFamily="65" charset="-12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Font typeface="Arial" pitchFamily="34" charset="0"/>
                        <a:defRPr sz="1400" b="1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1pPr>
                      <a:lvl2pPr marL="742950" indent="-28575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2pPr>
                      <a:lvl3pPr marL="11430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3pPr>
                      <a:lvl4pPr marL="16002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4pPr>
                      <a:lvl5pPr marL="2057400" indent="-22860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5pPr>
                      <a:lvl6pPr marL="25146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6pPr>
                      <a:lvl7pPr marL="29718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7pPr>
                      <a:lvl8pPr marL="34290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8pPr>
                      <a:lvl9pPr marL="3886200" indent="-228600" fontAlgn="base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sz="1400">
                          <a:solidFill>
                            <a:schemeClr val="tx1"/>
                          </a:solidFill>
                          <a:latin typeface="Franklin Gothic Book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YaHei" pitchFamily="34" charset="-122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91450" marR="91450" marT="45724" marB="45724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9481" name="Group 45"/>
          <p:cNvGrpSpPr>
            <a:grpSpLocks/>
          </p:cNvGrpSpPr>
          <p:nvPr/>
        </p:nvGrpSpPr>
        <p:grpSpPr bwMode="auto">
          <a:xfrm>
            <a:off x="6285706" y="2051953"/>
            <a:ext cx="430213" cy="430213"/>
            <a:chOff x="3854" y="1223"/>
            <a:chExt cx="271" cy="271"/>
          </a:xfrm>
        </p:grpSpPr>
        <p:sp>
          <p:nvSpPr>
            <p:cNvPr id="19620" name="Oval 46"/>
            <p:cNvSpPr>
              <a:spLocks noChangeAspect="1" noChangeArrowheads="1"/>
            </p:cNvSpPr>
            <p:nvPr/>
          </p:nvSpPr>
          <p:spPr bwMode="auto">
            <a:xfrm>
              <a:off x="3854" y="1223"/>
              <a:ext cx="271" cy="27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grpSp>
          <p:nvGrpSpPr>
            <p:cNvPr id="19621" name="Group 47"/>
            <p:cNvGrpSpPr>
              <a:grpSpLocks noChangeAspect="1"/>
            </p:cNvGrpSpPr>
            <p:nvPr/>
          </p:nvGrpSpPr>
          <p:grpSpPr bwMode="auto">
            <a:xfrm>
              <a:off x="3939" y="1308"/>
              <a:ext cx="102" cy="102"/>
              <a:chOff x="1750" y="2009"/>
              <a:chExt cx="1365" cy="1365"/>
            </a:xfrm>
          </p:grpSpPr>
          <p:sp>
            <p:nvSpPr>
              <p:cNvPr id="19622" name="Oval 48"/>
              <p:cNvSpPr>
                <a:spLocks noChangeAspect="1" noChangeArrowheads="1"/>
              </p:cNvSpPr>
              <p:nvPr/>
            </p:nvSpPr>
            <p:spPr bwMode="auto">
              <a:xfrm>
                <a:off x="1750" y="2009"/>
                <a:ext cx="1365" cy="1365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  <p:sp>
            <p:nvSpPr>
              <p:cNvPr id="19623" name="Oval 49"/>
              <p:cNvSpPr>
                <a:spLocks noChangeAspect="1" noChangeArrowheads="1"/>
              </p:cNvSpPr>
              <p:nvPr/>
            </p:nvSpPr>
            <p:spPr bwMode="auto">
              <a:xfrm>
                <a:off x="1857" y="2115"/>
                <a:ext cx="1152" cy="1152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</p:grpSp>
      </p:grpSp>
      <p:grpSp>
        <p:nvGrpSpPr>
          <p:cNvPr id="19482" name="Group 12"/>
          <p:cNvGrpSpPr>
            <a:grpSpLocks/>
          </p:cNvGrpSpPr>
          <p:nvPr/>
        </p:nvGrpSpPr>
        <p:grpSpPr bwMode="auto">
          <a:xfrm>
            <a:off x="4601369" y="4787265"/>
            <a:ext cx="974725" cy="974725"/>
            <a:chOff x="1879" y="2982"/>
            <a:chExt cx="818" cy="818"/>
          </a:xfrm>
        </p:grpSpPr>
        <p:sp>
          <p:nvSpPr>
            <p:cNvPr id="19617" name="Oval 13"/>
            <p:cNvSpPr>
              <a:spLocks noChangeAspect="1" noChangeArrowheads="1"/>
            </p:cNvSpPr>
            <p:nvPr/>
          </p:nvSpPr>
          <p:spPr bwMode="auto">
            <a:xfrm>
              <a:off x="1879" y="2982"/>
              <a:ext cx="818" cy="818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8" name="Oval 14"/>
            <p:cNvSpPr>
              <a:spLocks noChangeAspect="1" noChangeArrowheads="1"/>
            </p:cNvSpPr>
            <p:nvPr/>
          </p:nvSpPr>
          <p:spPr bwMode="auto">
            <a:xfrm>
              <a:off x="1922" y="3024"/>
              <a:ext cx="731" cy="731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9" name="Oval 15"/>
            <p:cNvSpPr>
              <a:spLocks noChangeAspect="1" noChangeArrowheads="1"/>
            </p:cNvSpPr>
            <p:nvPr/>
          </p:nvSpPr>
          <p:spPr bwMode="auto">
            <a:xfrm>
              <a:off x="1942" y="3045"/>
              <a:ext cx="691" cy="691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3" name="Group 50"/>
          <p:cNvGrpSpPr>
            <a:grpSpLocks noChangeAspect="1"/>
          </p:cNvGrpSpPr>
          <p:nvPr/>
        </p:nvGrpSpPr>
        <p:grpSpPr bwMode="auto">
          <a:xfrm>
            <a:off x="2486819" y="2129790"/>
            <a:ext cx="233362" cy="233363"/>
            <a:chOff x="1538" y="1829"/>
            <a:chExt cx="1941" cy="1941"/>
          </a:xfrm>
        </p:grpSpPr>
        <p:sp>
          <p:nvSpPr>
            <p:cNvPr id="19614" name="Oval 51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5" name="Oval 52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6" name="Oval 53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4" name="Group 4"/>
          <p:cNvGrpSpPr>
            <a:grpSpLocks/>
          </p:cNvGrpSpPr>
          <p:nvPr/>
        </p:nvGrpSpPr>
        <p:grpSpPr bwMode="auto">
          <a:xfrm>
            <a:off x="2364581" y="4787265"/>
            <a:ext cx="974725" cy="974725"/>
            <a:chOff x="1879" y="2982"/>
            <a:chExt cx="818" cy="818"/>
          </a:xfrm>
        </p:grpSpPr>
        <p:sp>
          <p:nvSpPr>
            <p:cNvPr id="19611" name="Oval 5"/>
            <p:cNvSpPr>
              <a:spLocks noChangeAspect="1" noChangeArrowheads="1"/>
            </p:cNvSpPr>
            <p:nvPr/>
          </p:nvSpPr>
          <p:spPr bwMode="auto">
            <a:xfrm>
              <a:off x="1879" y="2982"/>
              <a:ext cx="818" cy="818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2" name="Oval 6"/>
            <p:cNvSpPr>
              <a:spLocks noChangeAspect="1" noChangeArrowheads="1"/>
            </p:cNvSpPr>
            <p:nvPr/>
          </p:nvSpPr>
          <p:spPr bwMode="auto">
            <a:xfrm>
              <a:off x="1922" y="3024"/>
              <a:ext cx="731" cy="731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3" name="Oval 7"/>
            <p:cNvSpPr>
              <a:spLocks noChangeAspect="1" noChangeArrowheads="1"/>
            </p:cNvSpPr>
            <p:nvPr/>
          </p:nvSpPr>
          <p:spPr bwMode="auto">
            <a:xfrm>
              <a:off x="1942" y="3045"/>
              <a:ext cx="691" cy="691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5" name="Group 54"/>
          <p:cNvGrpSpPr>
            <a:grpSpLocks/>
          </p:cNvGrpSpPr>
          <p:nvPr/>
        </p:nvGrpSpPr>
        <p:grpSpPr bwMode="auto">
          <a:xfrm>
            <a:off x="2591594" y="3290897"/>
            <a:ext cx="561975" cy="561975"/>
            <a:chOff x="1824" y="2563"/>
            <a:chExt cx="472" cy="472"/>
          </a:xfrm>
        </p:grpSpPr>
        <p:sp>
          <p:nvSpPr>
            <p:cNvPr id="19608" name="Oval 55"/>
            <p:cNvSpPr>
              <a:spLocks noChangeAspect="1" noChangeArrowheads="1"/>
            </p:cNvSpPr>
            <p:nvPr/>
          </p:nvSpPr>
          <p:spPr bwMode="auto">
            <a:xfrm>
              <a:off x="1824" y="2563"/>
              <a:ext cx="472" cy="47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9" name="Oval 56"/>
            <p:cNvSpPr>
              <a:spLocks noChangeAspect="1" noChangeArrowheads="1"/>
            </p:cNvSpPr>
            <p:nvPr/>
          </p:nvSpPr>
          <p:spPr bwMode="auto">
            <a:xfrm>
              <a:off x="1867" y="2605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10" name="Oval 57"/>
            <p:cNvSpPr>
              <a:spLocks noChangeArrowheads="1"/>
            </p:cNvSpPr>
            <p:nvPr/>
          </p:nvSpPr>
          <p:spPr bwMode="auto">
            <a:xfrm>
              <a:off x="1887" y="2626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6" name="Group 78"/>
          <p:cNvGrpSpPr>
            <a:grpSpLocks/>
          </p:cNvGrpSpPr>
          <p:nvPr/>
        </p:nvGrpSpPr>
        <p:grpSpPr bwMode="auto">
          <a:xfrm>
            <a:off x="3296444" y="3290897"/>
            <a:ext cx="561975" cy="561975"/>
            <a:chOff x="1824" y="2563"/>
            <a:chExt cx="472" cy="472"/>
          </a:xfrm>
        </p:grpSpPr>
        <p:sp>
          <p:nvSpPr>
            <p:cNvPr id="19605" name="Oval 79"/>
            <p:cNvSpPr>
              <a:spLocks noChangeAspect="1" noChangeArrowheads="1"/>
            </p:cNvSpPr>
            <p:nvPr/>
          </p:nvSpPr>
          <p:spPr bwMode="auto">
            <a:xfrm>
              <a:off x="1824" y="2563"/>
              <a:ext cx="472" cy="47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6" name="Oval 80"/>
            <p:cNvSpPr>
              <a:spLocks noChangeAspect="1" noChangeArrowheads="1"/>
            </p:cNvSpPr>
            <p:nvPr/>
          </p:nvSpPr>
          <p:spPr bwMode="auto">
            <a:xfrm>
              <a:off x="1867" y="2605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7" name="Oval 81"/>
            <p:cNvSpPr>
              <a:spLocks noChangeArrowheads="1"/>
            </p:cNvSpPr>
            <p:nvPr/>
          </p:nvSpPr>
          <p:spPr bwMode="auto">
            <a:xfrm>
              <a:off x="1887" y="2626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7" name="Group 58"/>
          <p:cNvGrpSpPr>
            <a:grpSpLocks/>
          </p:cNvGrpSpPr>
          <p:nvPr/>
        </p:nvGrpSpPr>
        <p:grpSpPr bwMode="auto">
          <a:xfrm>
            <a:off x="5670524" y="3141846"/>
            <a:ext cx="869950" cy="869950"/>
            <a:chOff x="2763" y="2497"/>
            <a:chExt cx="731" cy="731"/>
          </a:xfrm>
        </p:grpSpPr>
        <p:sp>
          <p:nvSpPr>
            <p:cNvPr id="19602" name="Oval 59"/>
            <p:cNvSpPr>
              <a:spLocks noChangeAspect="1" noChangeArrowheads="1"/>
            </p:cNvSpPr>
            <p:nvPr/>
          </p:nvSpPr>
          <p:spPr bwMode="auto">
            <a:xfrm>
              <a:off x="2763" y="2497"/>
              <a:ext cx="731" cy="73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3" name="Oval 60"/>
            <p:cNvSpPr>
              <a:spLocks noChangeAspect="1" noChangeArrowheads="1"/>
            </p:cNvSpPr>
            <p:nvPr/>
          </p:nvSpPr>
          <p:spPr bwMode="auto">
            <a:xfrm>
              <a:off x="2935" y="2669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4" name="Oval 61"/>
            <p:cNvSpPr>
              <a:spLocks noChangeArrowheads="1"/>
            </p:cNvSpPr>
            <p:nvPr/>
          </p:nvSpPr>
          <p:spPr bwMode="auto">
            <a:xfrm>
              <a:off x="2956" y="2690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8" name="Group 62"/>
          <p:cNvGrpSpPr>
            <a:grpSpLocks/>
          </p:cNvGrpSpPr>
          <p:nvPr/>
        </p:nvGrpSpPr>
        <p:grpSpPr bwMode="auto">
          <a:xfrm>
            <a:off x="7398544" y="4574540"/>
            <a:ext cx="1282700" cy="1282700"/>
            <a:chOff x="3387" y="2988"/>
            <a:chExt cx="1077" cy="1077"/>
          </a:xfrm>
        </p:grpSpPr>
        <p:sp>
          <p:nvSpPr>
            <p:cNvPr id="19599" name="Oval 63"/>
            <p:cNvSpPr>
              <a:spLocks noChangeAspect="1" noChangeArrowheads="1"/>
            </p:cNvSpPr>
            <p:nvPr/>
          </p:nvSpPr>
          <p:spPr bwMode="auto">
            <a:xfrm>
              <a:off x="3387" y="2988"/>
              <a:ext cx="1077" cy="107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0" name="Oval 64"/>
            <p:cNvSpPr>
              <a:spLocks noChangeAspect="1" noChangeArrowheads="1"/>
            </p:cNvSpPr>
            <p:nvPr/>
          </p:nvSpPr>
          <p:spPr bwMode="auto">
            <a:xfrm>
              <a:off x="3560" y="3161"/>
              <a:ext cx="731" cy="731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601" name="Oval 65"/>
            <p:cNvSpPr>
              <a:spLocks noChangeAspect="1" noChangeArrowheads="1"/>
            </p:cNvSpPr>
            <p:nvPr/>
          </p:nvSpPr>
          <p:spPr bwMode="auto">
            <a:xfrm>
              <a:off x="3580" y="3181"/>
              <a:ext cx="691" cy="691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89" name="Group 66"/>
          <p:cNvGrpSpPr>
            <a:grpSpLocks/>
          </p:cNvGrpSpPr>
          <p:nvPr/>
        </p:nvGrpSpPr>
        <p:grpSpPr bwMode="auto">
          <a:xfrm>
            <a:off x="5969794" y="4574540"/>
            <a:ext cx="1282700" cy="1282700"/>
            <a:chOff x="3387" y="2988"/>
            <a:chExt cx="1077" cy="1077"/>
          </a:xfrm>
        </p:grpSpPr>
        <p:sp>
          <p:nvSpPr>
            <p:cNvPr id="19596" name="Oval 67"/>
            <p:cNvSpPr>
              <a:spLocks noChangeAspect="1" noChangeArrowheads="1"/>
            </p:cNvSpPr>
            <p:nvPr/>
          </p:nvSpPr>
          <p:spPr bwMode="auto">
            <a:xfrm>
              <a:off x="3387" y="2988"/>
              <a:ext cx="1077" cy="107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7" name="Oval 68"/>
            <p:cNvSpPr>
              <a:spLocks noChangeAspect="1" noChangeArrowheads="1"/>
            </p:cNvSpPr>
            <p:nvPr/>
          </p:nvSpPr>
          <p:spPr bwMode="auto">
            <a:xfrm>
              <a:off x="3560" y="3161"/>
              <a:ext cx="731" cy="731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8" name="Oval 69"/>
            <p:cNvSpPr>
              <a:spLocks noChangeAspect="1" noChangeArrowheads="1"/>
            </p:cNvSpPr>
            <p:nvPr/>
          </p:nvSpPr>
          <p:spPr bwMode="auto">
            <a:xfrm>
              <a:off x="3580" y="3181"/>
              <a:ext cx="691" cy="691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0" name="Group 70"/>
          <p:cNvGrpSpPr>
            <a:grpSpLocks/>
          </p:cNvGrpSpPr>
          <p:nvPr/>
        </p:nvGrpSpPr>
        <p:grpSpPr bwMode="auto">
          <a:xfrm>
            <a:off x="6680174" y="3141846"/>
            <a:ext cx="869950" cy="869950"/>
            <a:chOff x="2763" y="2497"/>
            <a:chExt cx="731" cy="731"/>
          </a:xfrm>
        </p:grpSpPr>
        <p:sp>
          <p:nvSpPr>
            <p:cNvPr id="19593" name="Oval 71"/>
            <p:cNvSpPr>
              <a:spLocks noChangeAspect="1" noChangeArrowheads="1"/>
            </p:cNvSpPr>
            <p:nvPr/>
          </p:nvSpPr>
          <p:spPr bwMode="auto">
            <a:xfrm>
              <a:off x="2763" y="2497"/>
              <a:ext cx="731" cy="73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4" name="Oval 72"/>
            <p:cNvSpPr>
              <a:spLocks noChangeAspect="1" noChangeArrowheads="1"/>
            </p:cNvSpPr>
            <p:nvPr/>
          </p:nvSpPr>
          <p:spPr bwMode="auto">
            <a:xfrm>
              <a:off x="2935" y="2669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5" name="Oval 73"/>
            <p:cNvSpPr>
              <a:spLocks noChangeArrowheads="1"/>
            </p:cNvSpPr>
            <p:nvPr/>
          </p:nvSpPr>
          <p:spPr bwMode="auto">
            <a:xfrm>
              <a:off x="2956" y="2690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1" name="Group 74"/>
          <p:cNvGrpSpPr>
            <a:grpSpLocks/>
          </p:cNvGrpSpPr>
          <p:nvPr/>
        </p:nvGrpSpPr>
        <p:grpSpPr bwMode="auto">
          <a:xfrm>
            <a:off x="7685062" y="3140259"/>
            <a:ext cx="869950" cy="869950"/>
            <a:chOff x="2763" y="2497"/>
            <a:chExt cx="731" cy="731"/>
          </a:xfrm>
        </p:grpSpPr>
        <p:sp>
          <p:nvSpPr>
            <p:cNvPr id="19590" name="Oval 75"/>
            <p:cNvSpPr>
              <a:spLocks noChangeAspect="1" noChangeArrowheads="1"/>
            </p:cNvSpPr>
            <p:nvPr/>
          </p:nvSpPr>
          <p:spPr bwMode="auto">
            <a:xfrm>
              <a:off x="2763" y="2497"/>
              <a:ext cx="731" cy="731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1" name="Oval 76"/>
            <p:cNvSpPr>
              <a:spLocks noChangeAspect="1" noChangeArrowheads="1"/>
            </p:cNvSpPr>
            <p:nvPr/>
          </p:nvSpPr>
          <p:spPr bwMode="auto">
            <a:xfrm>
              <a:off x="2935" y="2669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92" name="Oval 77"/>
            <p:cNvSpPr>
              <a:spLocks noChangeArrowheads="1"/>
            </p:cNvSpPr>
            <p:nvPr/>
          </p:nvSpPr>
          <p:spPr bwMode="auto">
            <a:xfrm>
              <a:off x="2956" y="2690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2" name="Group 82"/>
          <p:cNvGrpSpPr>
            <a:grpSpLocks/>
          </p:cNvGrpSpPr>
          <p:nvPr/>
        </p:nvGrpSpPr>
        <p:grpSpPr bwMode="auto">
          <a:xfrm>
            <a:off x="4001294" y="3290897"/>
            <a:ext cx="561975" cy="561975"/>
            <a:chOff x="1824" y="2563"/>
            <a:chExt cx="472" cy="472"/>
          </a:xfrm>
        </p:grpSpPr>
        <p:sp>
          <p:nvSpPr>
            <p:cNvPr id="19587" name="Oval 83"/>
            <p:cNvSpPr>
              <a:spLocks noChangeAspect="1" noChangeArrowheads="1"/>
            </p:cNvSpPr>
            <p:nvPr/>
          </p:nvSpPr>
          <p:spPr bwMode="auto">
            <a:xfrm>
              <a:off x="1824" y="2563"/>
              <a:ext cx="472" cy="47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8" name="Oval 84"/>
            <p:cNvSpPr>
              <a:spLocks noChangeAspect="1" noChangeArrowheads="1"/>
            </p:cNvSpPr>
            <p:nvPr/>
          </p:nvSpPr>
          <p:spPr bwMode="auto">
            <a:xfrm>
              <a:off x="1867" y="2605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9" name="Oval 85"/>
            <p:cNvSpPr>
              <a:spLocks noChangeArrowheads="1"/>
            </p:cNvSpPr>
            <p:nvPr/>
          </p:nvSpPr>
          <p:spPr bwMode="auto">
            <a:xfrm>
              <a:off x="1887" y="2626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3" name="Group 86"/>
          <p:cNvGrpSpPr>
            <a:grpSpLocks/>
          </p:cNvGrpSpPr>
          <p:nvPr/>
        </p:nvGrpSpPr>
        <p:grpSpPr bwMode="auto">
          <a:xfrm>
            <a:off x="4706144" y="3290897"/>
            <a:ext cx="561975" cy="561975"/>
            <a:chOff x="1824" y="2563"/>
            <a:chExt cx="472" cy="472"/>
          </a:xfrm>
        </p:grpSpPr>
        <p:sp>
          <p:nvSpPr>
            <p:cNvPr id="19584" name="Oval 87"/>
            <p:cNvSpPr>
              <a:spLocks noChangeAspect="1" noChangeArrowheads="1"/>
            </p:cNvSpPr>
            <p:nvPr/>
          </p:nvSpPr>
          <p:spPr bwMode="auto">
            <a:xfrm>
              <a:off x="1824" y="2563"/>
              <a:ext cx="472" cy="472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5" name="Oval 88"/>
            <p:cNvSpPr>
              <a:spLocks noChangeAspect="1" noChangeArrowheads="1"/>
            </p:cNvSpPr>
            <p:nvPr/>
          </p:nvSpPr>
          <p:spPr bwMode="auto">
            <a:xfrm>
              <a:off x="1867" y="2605"/>
              <a:ext cx="386" cy="38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6" name="Oval 89"/>
            <p:cNvSpPr>
              <a:spLocks noChangeArrowheads="1"/>
            </p:cNvSpPr>
            <p:nvPr/>
          </p:nvSpPr>
          <p:spPr bwMode="auto">
            <a:xfrm>
              <a:off x="1887" y="2626"/>
              <a:ext cx="345" cy="34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4" name="Group 105"/>
          <p:cNvGrpSpPr>
            <a:grpSpLocks noChangeAspect="1"/>
          </p:cNvGrpSpPr>
          <p:nvPr/>
        </p:nvGrpSpPr>
        <p:grpSpPr bwMode="auto">
          <a:xfrm>
            <a:off x="2867819" y="2131378"/>
            <a:ext cx="233362" cy="233362"/>
            <a:chOff x="1538" y="1829"/>
            <a:chExt cx="1941" cy="1941"/>
          </a:xfrm>
        </p:grpSpPr>
        <p:sp>
          <p:nvSpPr>
            <p:cNvPr id="19581" name="Oval 106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2" name="Oval 107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83" name="Oval 108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5" name="Group 90"/>
          <p:cNvGrpSpPr>
            <a:grpSpLocks/>
          </p:cNvGrpSpPr>
          <p:nvPr/>
        </p:nvGrpSpPr>
        <p:grpSpPr bwMode="auto">
          <a:xfrm>
            <a:off x="6854031" y="2047191"/>
            <a:ext cx="438150" cy="438150"/>
            <a:chOff x="4244" y="1201"/>
            <a:chExt cx="276" cy="276"/>
          </a:xfrm>
        </p:grpSpPr>
        <p:sp>
          <p:nvSpPr>
            <p:cNvPr id="19577" name="Oval 91"/>
            <p:cNvSpPr>
              <a:spLocks noChangeAspect="1" noChangeArrowheads="1"/>
            </p:cNvSpPr>
            <p:nvPr/>
          </p:nvSpPr>
          <p:spPr bwMode="auto">
            <a:xfrm>
              <a:off x="4244" y="1201"/>
              <a:ext cx="276" cy="27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grpSp>
          <p:nvGrpSpPr>
            <p:cNvPr id="19578" name="Group 92"/>
            <p:cNvGrpSpPr>
              <a:grpSpLocks noChangeAspect="1"/>
            </p:cNvGrpSpPr>
            <p:nvPr/>
          </p:nvGrpSpPr>
          <p:grpSpPr bwMode="auto">
            <a:xfrm>
              <a:off x="4331" y="1288"/>
              <a:ext cx="102" cy="102"/>
              <a:chOff x="1750" y="2009"/>
              <a:chExt cx="1365" cy="1365"/>
            </a:xfrm>
          </p:grpSpPr>
          <p:sp>
            <p:nvSpPr>
              <p:cNvPr id="19579" name="Oval 93"/>
              <p:cNvSpPr>
                <a:spLocks noChangeAspect="1" noChangeArrowheads="1"/>
              </p:cNvSpPr>
              <p:nvPr/>
            </p:nvSpPr>
            <p:spPr bwMode="auto">
              <a:xfrm>
                <a:off x="1750" y="2009"/>
                <a:ext cx="1365" cy="1365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  <p:sp>
            <p:nvSpPr>
              <p:cNvPr id="19580" name="Oval 94"/>
              <p:cNvSpPr>
                <a:spLocks noChangeAspect="1" noChangeArrowheads="1"/>
              </p:cNvSpPr>
              <p:nvPr/>
            </p:nvSpPr>
            <p:spPr bwMode="auto">
              <a:xfrm>
                <a:off x="1857" y="2115"/>
                <a:ext cx="1152" cy="1152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</p:grpSp>
      </p:grpSp>
      <p:grpSp>
        <p:nvGrpSpPr>
          <p:cNvPr id="19496" name="Group 95"/>
          <p:cNvGrpSpPr>
            <a:grpSpLocks/>
          </p:cNvGrpSpPr>
          <p:nvPr/>
        </p:nvGrpSpPr>
        <p:grpSpPr bwMode="auto">
          <a:xfrm>
            <a:off x="7428706" y="2047191"/>
            <a:ext cx="438150" cy="438150"/>
            <a:chOff x="4656" y="1201"/>
            <a:chExt cx="276" cy="276"/>
          </a:xfrm>
        </p:grpSpPr>
        <p:sp>
          <p:nvSpPr>
            <p:cNvPr id="19573" name="Oval 96"/>
            <p:cNvSpPr>
              <a:spLocks noChangeAspect="1" noChangeArrowheads="1"/>
            </p:cNvSpPr>
            <p:nvPr/>
          </p:nvSpPr>
          <p:spPr bwMode="auto">
            <a:xfrm>
              <a:off x="4656" y="1201"/>
              <a:ext cx="276" cy="27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grpSp>
          <p:nvGrpSpPr>
            <p:cNvPr id="19574" name="Group 97"/>
            <p:cNvGrpSpPr>
              <a:grpSpLocks noChangeAspect="1"/>
            </p:cNvGrpSpPr>
            <p:nvPr/>
          </p:nvGrpSpPr>
          <p:grpSpPr bwMode="auto">
            <a:xfrm>
              <a:off x="4743" y="1288"/>
              <a:ext cx="102" cy="102"/>
              <a:chOff x="1750" y="2009"/>
              <a:chExt cx="1365" cy="1365"/>
            </a:xfrm>
          </p:grpSpPr>
          <p:sp>
            <p:nvSpPr>
              <p:cNvPr id="19575" name="Oval 98"/>
              <p:cNvSpPr>
                <a:spLocks noChangeAspect="1" noChangeArrowheads="1"/>
              </p:cNvSpPr>
              <p:nvPr/>
            </p:nvSpPr>
            <p:spPr bwMode="auto">
              <a:xfrm>
                <a:off x="1750" y="2009"/>
                <a:ext cx="1365" cy="1365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  <p:sp>
            <p:nvSpPr>
              <p:cNvPr id="19576" name="Oval 99"/>
              <p:cNvSpPr>
                <a:spLocks noChangeAspect="1" noChangeArrowheads="1"/>
              </p:cNvSpPr>
              <p:nvPr/>
            </p:nvSpPr>
            <p:spPr bwMode="auto">
              <a:xfrm>
                <a:off x="1857" y="2115"/>
                <a:ext cx="1152" cy="1152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</p:grpSp>
      </p:grpSp>
      <p:grpSp>
        <p:nvGrpSpPr>
          <p:cNvPr id="19497" name="Group 100"/>
          <p:cNvGrpSpPr>
            <a:grpSpLocks/>
          </p:cNvGrpSpPr>
          <p:nvPr/>
        </p:nvGrpSpPr>
        <p:grpSpPr bwMode="auto">
          <a:xfrm>
            <a:off x="8003381" y="2047191"/>
            <a:ext cx="438150" cy="438150"/>
            <a:chOff x="5068" y="1201"/>
            <a:chExt cx="276" cy="276"/>
          </a:xfrm>
        </p:grpSpPr>
        <p:sp>
          <p:nvSpPr>
            <p:cNvPr id="19569" name="Oval 101"/>
            <p:cNvSpPr>
              <a:spLocks noChangeAspect="1" noChangeArrowheads="1"/>
            </p:cNvSpPr>
            <p:nvPr/>
          </p:nvSpPr>
          <p:spPr bwMode="auto">
            <a:xfrm>
              <a:off x="5068" y="1201"/>
              <a:ext cx="276" cy="27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grpSp>
          <p:nvGrpSpPr>
            <p:cNvPr id="19570" name="Group 102"/>
            <p:cNvGrpSpPr>
              <a:grpSpLocks noChangeAspect="1"/>
            </p:cNvGrpSpPr>
            <p:nvPr/>
          </p:nvGrpSpPr>
          <p:grpSpPr bwMode="auto">
            <a:xfrm>
              <a:off x="5155" y="1288"/>
              <a:ext cx="102" cy="102"/>
              <a:chOff x="1750" y="2009"/>
              <a:chExt cx="1365" cy="1365"/>
            </a:xfrm>
          </p:grpSpPr>
          <p:sp>
            <p:nvSpPr>
              <p:cNvPr id="19571" name="Oval 103"/>
              <p:cNvSpPr>
                <a:spLocks noChangeAspect="1" noChangeArrowheads="1"/>
              </p:cNvSpPr>
              <p:nvPr/>
            </p:nvSpPr>
            <p:spPr bwMode="auto">
              <a:xfrm>
                <a:off x="1750" y="2009"/>
                <a:ext cx="1365" cy="1365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  <p:sp>
            <p:nvSpPr>
              <p:cNvPr id="19572" name="Oval 104"/>
              <p:cNvSpPr>
                <a:spLocks noChangeAspect="1" noChangeArrowheads="1"/>
              </p:cNvSpPr>
              <p:nvPr/>
            </p:nvSpPr>
            <p:spPr bwMode="auto">
              <a:xfrm>
                <a:off x="1857" y="2115"/>
                <a:ext cx="1152" cy="1152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cs typeface="隶书"/>
                </a:endParaRPr>
              </a:p>
            </p:txBody>
          </p:sp>
        </p:grpSp>
      </p:grpSp>
      <p:grpSp>
        <p:nvGrpSpPr>
          <p:cNvPr id="19498" name="Group 109"/>
          <p:cNvGrpSpPr>
            <a:grpSpLocks noChangeAspect="1"/>
          </p:cNvGrpSpPr>
          <p:nvPr/>
        </p:nvGrpSpPr>
        <p:grpSpPr bwMode="auto">
          <a:xfrm>
            <a:off x="3248819" y="2131378"/>
            <a:ext cx="233362" cy="233362"/>
            <a:chOff x="1538" y="1829"/>
            <a:chExt cx="1941" cy="1941"/>
          </a:xfrm>
        </p:grpSpPr>
        <p:sp>
          <p:nvSpPr>
            <p:cNvPr id="19566" name="Oval 110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7" name="Oval 111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8" name="Oval 112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499" name="Group 113"/>
          <p:cNvGrpSpPr>
            <a:grpSpLocks noChangeAspect="1"/>
          </p:cNvGrpSpPr>
          <p:nvPr/>
        </p:nvGrpSpPr>
        <p:grpSpPr bwMode="auto">
          <a:xfrm>
            <a:off x="3629819" y="2131378"/>
            <a:ext cx="233362" cy="233362"/>
            <a:chOff x="1538" y="1829"/>
            <a:chExt cx="1941" cy="1941"/>
          </a:xfrm>
        </p:grpSpPr>
        <p:sp>
          <p:nvSpPr>
            <p:cNvPr id="19563" name="Oval 114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4" name="Oval 115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5" name="Oval 116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500" name="Group 117"/>
          <p:cNvGrpSpPr>
            <a:grpSpLocks noChangeAspect="1"/>
          </p:cNvGrpSpPr>
          <p:nvPr/>
        </p:nvGrpSpPr>
        <p:grpSpPr bwMode="auto">
          <a:xfrm>
            <a:off x="4010819" y="2131378"/>
            <a:ext cx="233362" cy="233362"/>
            <a:chOff x="1538" y="1829"/>
            <a:chExt cx="1941" cy="1941"/>
          </a:xfrm>
        </p:grpSpPr>
        <p:sp>
          <p:nvSpPr>
            <p:cNvPr id="19560" name="Oval 118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1" name="Oval 119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62" name="Oval 120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501" name="Group 121"/>
          <p:cNvGrpSpPr>
            <a:grpSpLocks noChangeAspect="1"/>
          </p:cNvGrpSpPr>
          <p:nvPr/>
        </p:nvGrpSpPr>
        <p:grpSpPr bwMode="auto">
          <a:xfrm>
            <a:off x="4391819" y="2131378"/>
            <a:ext cx="233362" cy="233362"/>
            <a:chOff x="1538" y="1829"/>
            <a:chExt cx="1941" cy="1941"/>
          </a:xfrm>
        </p:grpSpPr>
        <p:sp>
          <p:nvSpPr>
            <p:cNvPr id="19557" name="Oval 122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8" name="Oval 123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9" name="Oval 124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502" name="Group 125"/>
          <p:cNvGrpSpPr>
            <a:grpSpLocks noChangeAspect="1"/>
          </p:cNvGrpSpPr>
          <p:nvPr/>
        </p:nvGrpSpPr>
        <p:grpSpPr bwMode="auto">
          <a:xfrm>
            <a:off x="4772819" y="2131378"/>
            <a:ext cx="233362" cy="233362"/>
            <a:chOff x="1538" y="1829"/>
            <a:chExt cx="1941" cy="1941"/>
          </a:xfrm>
        </p:grpSpPr>
        <p:sp>
          <p:nvSpPr>
            <p:cNvPr id="19554" name="Oval 126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5" name="Oval 127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6" name="Oval 128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grpSp>
        <p:nvGrpSpPr>
          <p:cNvPr id="19503" name="Group 129"/>
          <p:cNvGrpSpPr>
            <a:grpSpLocks noChangeAspect="1"/>
          </p:cNvGrpSpPr>
          <p:nvPr/>
        </p:nvGrpSpPr>
        <p:grpSpPr bwMode="auto">
          <a:xfrm>
            <a:off x="5153819" y="2131378"/>
            <a:ext cx="233362" cy="233362"/>
            <a:chOff x="1538" y="1829"/>
            <a:chExt cx="1941" cy="1941"/>
          </a:xfrm>
        </p:grpSpPr>
        <p:sp>
          <p:nvSpPr>
            <p:cNvPr id="19551" name="Oval 130"/>
            <p:cNvSpPr>
              <a:spLocks noChangeAspect="1" noChangeArrowheads="1"/>
            </p:cNvSpPr>
            <p:nvPr/>
          </p:nvSpPr>
          <p:spPr bwMode="auto">
            <a:xfrm>
              <a:off x="1538" y="1829"/>
              <a:ext cx="1941" cy="1941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2" name="Oval 131"/>
            <p:cNvSpPr>
              <a:spLocks noChangeAspect="1" noChangeArrowheads="1"/>
            </p:cNvSpPr>
            <p:nvPr/>
          </p:nvSpPr>
          <p:spPr bwMode="auto">
            <a:xfrm>
              <a:off x="1826" y="2117"/>
              <a:ext cx="1365" cy="1365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53" name="Oval 132"/>
            <p:cNvSpPr>
              <a:spLocks noChangeAspect="1" noChangeArrowheads="1"/>
            </p:cNvSpPr>
            <p:nvPr/>
          </p:nvSpPr>
          <p:spPr bwMode="auto">
            <a:xfrm>
              <a:off x="1933" y="2223"/>
              <a:ext cx="1152" cy="1152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sp>
        <p:nvSpPr>
          <p:cNvPr id="19504" name="Line 149"/>
          <p:cNvSpPr>
            <a:spLocks noChangeShapeType="1"/>
          </p:cNvSpPr>
          <p:nvPr/>
        </p:nvSpPr>
        <p:spPr bwMode="auto">
          <a:xfrm>
            <a:off x="5613374" y="3575234"/>
            <a:ext cx="30019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05" name="Line 133"/>
          <p:cNvSpPr>
            <a:spLocks noChangeShapeType="1"/>
          </p:cNvSpPr>
          <p:nvPr/>
        </p:nvSpPr>
        <p:spPr bwMode="auto">
          <a:xfrm>
            <a:off x="6609556" y="4284028"/>
            <a:ext cx="0" cy="16335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06" name="Line 134"/>
          <p:cNvSpPr>
            <a:spLocks noChangeShapeType="1"/>
          </p:cNvSpPr>
          <p:nvPr/>
        </p:nvSpPr>
        <p:spPr bwMode="auto">
          <a:xfrm>
            <a:off x="8039894" y="4284028"/>
            <a:ext cx="0" cy="16335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07" name="Text Box 135"/>
          <p:cNvSpPr txBox="1">
            <a:spLocks noChangeArrowheads="1"/>
          </p:cNvSpPr>
          <p:nvPr/>
        </p:nvSpPr>
        <p:spPr bwMode="auto">
          <a:xfrm>
            <a:off x="6914356" y="4258628"/>
            <a:ext cx="838200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530mm</a:t>
            </a:r>
          </a:p>
        </p:txBody>
      </p:sp>
      <p:sp>
        <p:nvSpPr>
          <p:cNvPr id="19508" name="Line 136"/>
          <p:cNvSpPr>
            <a:spLocks noChangeShapeType="1"/>
          </p:cNvSpPr>
          <p:nvPr/>
        </p:nvSpPr>
        <p:spPr bwMode="auto">
          <a:xfrm>
            <a:off x="6614319" y="4509453"/>
            <a:ext cx="1419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09" name="Line 137"/>
          <p:cNvSpPr>
            <a:spLocks noChangeShapeType="1"/>
          </p:cNvSpPr>
          <p:nvPr/>
        </p:nvSpPr>
        <p:spPr bwMode="auto">
          <a:xfrm>
            <a:off x="5914231" y="5215890"/>
            <a:ext cx="28432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510" name="Group 145"/>
          <p:cNvGrpSpPr>
            <a:grpSpLocks/>
          </p:cNvGrpSpPr>
          <p:nvPr/>
        </p:nvGrpSpPr>
        <p:grpSpPr bwMode="auto">
          <a:xfrm>
            <a:off x="7115149" y="2848159"/>
            <a:ext cx="1004888" cy="1233487"/>
            <a:chOff x="4066" y="1641"/>
            <a:chExt cx="901" cy="1029"/>
          </a:xfrm>
        </p:grpSpPr>
        <p:sp>
          <p:nvSpPr>
            <p:cNvPr id="19549" name="Line 146"/>
            <p:cNvSpPr>
              <a:spLocks noChangeShapeType="1"/>
            </p:cNvSpPr>
            <p:nvPr/>
          </p:nvSpPr>
          <p:spPr bwMode="auto">
            <a:xfrm>
              <a:off x="4066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50" name="Line 147"/>
            <p:cNvSpPr>
              <a:spLocks noChangeShapeType="1"/>
            </p:cNvSpPr>
            <p:nvPr/>
          </p:nvSpPr>
          <p:spPr bwMode="auto">
            <a:xfrm>
              <a:off x="4967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11" name="Line 148"/>
          <p:cNvSpPr>
            <a:spLocks noChangeShapeType="1"/>
          </p:cNvSpPr>
          <p:nvPr/>
        </p:nvSpPr>
        <p:spPr bwMode="auto">
          <a:xfrm>
            <a:off x="7113562" y="2941821"/>
            <a:ext cx="1006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12" name="Line 151"/>
          <p:cNvSpPr>
            <a:spLocks noChangeShapeType="1"/>
          </p:cNvSpPr>
          <p:nvPr/>
        </p:nvSpPr>
        <p:spPr bwMode="auto">
          <a:xfrm>
            <a:off x="2521744" y="3570297"/>
            <a:ext cx="28432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13" name="Text Box 150"/>
          <p:cNvSpPr txBox="1">
            <a:spLocks noChangeArrowheads="1"/>
          </p:cNvSpPr>
          <p:nvPr/>
        </p:nvSpPr>
        <p:spPr bwMode="auto">
          <a:xfrm>
            <a:off x="7210399" y="2695138"/>
            <a:ext cx="8382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 dirty="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370mm</a:t>
            </a:r>
          </a:p>
        </p:txBody>
      </p:sp>
      <p:grpSp>
        <p:nvGrpSpPr>
          <p:cNvPr id="19514" name="Group 152"/>
          <p:cNvGrpSpPr>
            <a:grpSpLocks/>
          </p:cNvGrpSpPr>
          <p:nvPr/>
        </p:nvGrpSpPr>
        <p:grpSpPr bwMode="auto">
          <a:xfrm>
            <a:off x="3572669" y="3021022"/>
            <a:ext cx="712787" cy="915988"/>
            <a:chOff x="4066" y="1641"/>
            <a:chExt cx="901" cy="1029"/>
          </a:xfrm>
        </p:grpSpPr>
        <p:sp>
          <p:nvSpPr>
            <p:cNvPr id="19547" name="Line 153"/>
            <p:cNvSpPr>
              <a:spLocks noChangeShapeType="1"/>
            </p:cNvSpPr>
            <p:nvPr/>
          </p:nvSpPr>
          <p:spPr bwMode="auto">
            <a:xfrm>
              <a:off x="4066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48" name="Line 154"/>
            <p:cNvSpPr>
              <a:spLocks noChangeShapeType="1"/>
            </p:cNvSpPr>
            <p:nvPr/>
          </p:nvSpPr>
          <p:spPr bwMode="auto">
            <a:xfrm>
              <a:off x="4967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15" name="Text Box 155"/>
          <p:cNvSpPr txBox="1">
            <a:spLocks noChangeArrowheads="1"/>
          </p:cNvSpPr>
          <p:nvPr/>
        </p:nvSpPr>
        <p:spPr bwMode="auto">
          <a:xfrm>
            <a:off x="3540919" y="2857510"/>
            <a:ext cx="8382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260mm</a:t>
            </a:r>
          </a:p>
        </p:txBody>
      </p:sp>
      <p:sp>
        <p:nvSpPr>
          <p:cNvPr id="19516" name="Line 156"/>
          <p:cNvSpPr>
            <a:spLocks noChangeShapeType="1"/>
          </p:cNvSpPr>
          <p:nvPr/>
        </p:nvSpPr>
        <p:spPr bwMode="auto">
          <a:xfrm>
            <a:off x="3571081" y="3133735"/>
            <a:ext cx="701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17" name="Line 157"/>
          <p:cNvSpPr>
            <a:spLocks noChangeShapeType="1"/>
          </p:cNvSpPr>
          <p:nvPr/>
        </p:nvSpPr>
        <p:spPr bwMode="auto">
          <a:xfrm>
            <a:off x="2439194" y="2247265"/>
            <a:ext cx="299561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518" name="Group 164"/>
          <p:cNvGrpSpPr>
            <a:grpSpLocks/>
          </p:cNvGrpSpPr>
          <p:nvPr/>
        </p:nvGrpSpPr>
        <p:grpSpPr bwMode="auto">
          <a:xfrm>
            <a:off x="4506119" y="1863090"/>
            <a:ext cx="387350" cy="614363"/>
            <a:chOff x="4066" y="1641"/>
            <a:chExt cx="901" cy="1029"/>
          </a:xfrm>
        </p:grpSpPr>
        <p:sp>
          <p:nvSpPr>
            <p:cNvPr id="19545" name="Line 165"/>
            <p:cNvSpPr>
              <a:spLocks noChangeShapeType="1"/>
            </p:cNvSpPr>
            <p:nvPr/>
          </p:nvSpPr>
          <p:spPr bwMode="auto">
            <a:xfrm>
              <a:off x="4066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46" name="Line 166"/>
            <p:cNvSpPr>
              <a:spLocks noChangeShapeType="1"/>
            </p:cNvSpPr>
            <p:nvPr/>
          </p:nvSpPr>
          <p:spPr bwMode="auto">
            <a:xfrm>
              <a:off x="4967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19" name="Line 158"/>
          <p:cNvSpPr>
            <a:spLocks noChangeShapeType="1"/>
          </p:cNvSpPr>
          <p:nvPr/>
        </p:nvSpPr>
        <p:spPr bwMode="auto">
          <a:xfrm>
            <a:off x="6142831" y="2269441"/>
            <a:ext cx="24304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520" name="Group 159"/>
          <p:cNvGrpSpPr>
            <a:grpSpLocks/>
          </p:cNvGrpSpPr>
          <p:nvPr/>
        </p:nvGrpSpPr>
        <p:grpSpPr bwMode="auto">
          <a:xfrm>
            <a:off x="7073106" y="1774141"/>
            <a:ext cx="574675" cy="795337"/>
            <a:chOff x="4066" y="1641"/>
            <a:chExt cx="901" cy="1029"/>
          </a:xfrm>
        </p:grpSpPr>
        <p:sp>
          <p:nvSpPr>
            <p:cNvPr id="19543" name="Line 160"/>
            <p:cNvSpPr>
              <a:spLocks noChangeShapeType="1"/>
            </p:cNvSpPr>
            <p:nvPr/>
          </p:nvSpPr>
          <p:spPr bwMode="auto">
            <a:xfrm>
              <a:off x="4066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44" name="Line 161"/>
            <p:cNvSpPr>
              <a:spLocks noChangeShapeType="1"/>
            </p:cNvSpPr>
            <p:nvPr/>
          </p:nvSpPr>
          <p:spPr bwMode="auto">
            <a:xfrm>
              <a:off x="4967" y="1641"/>
              <a:ext cx="0" cy="10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21" name="Line 162"/>
          <p:cNvSpPr>
            <a:spLocks noChangeShapeType="1"/>
          </p:cNvSpPr>
          <p:nvPr/>
        </p:nvSpPr>
        <p:spPr bwMode="auto">
          <a:xfrm>
            <a:off x="7074694" y="1867803"/>
            <a:ext cx="573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2" name="Text Box 163"/>
          <p:cNvSpPr txBox="1">
            <a:spLocks noChangeArrowheads="1"/>
          </p:cNvSpPr>
          <p:nvPr/>
        </p:nvSpPr>
        <p:spPr bwMode="auto">
          <a:xfrm>
            <a:off x="7011194" y="1594753"/>
            <a:ext cx="838200" cy="30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210mm</a:t>
            </a:r>
          </a:p>
        </p:txBody>
      </p:sp>
      <p:sp>
        <p:nvSpPr>
          <p:cNvPr id="19523" name="Line 167"/>
          <p:cNvSpPr>
            <a:spLocks noChangeShapeType="1"/>
          </p:cNvSpPr>
          <p:nvPr/>
        </p:nvSpPr>
        <p:spPr bwMode="auto">
          <a:xfrm>
            <a:off x="4501356" y="1959928"/>
            <a:ext cx="395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4" name="Text Box 168"/>
          <p:cNvSpPr txBox="1">
            <a:spLocks noChangeArrowheads="1"/>
          </p:cNvSpPr>
          <p:nvPr/>
        </p:nvSpPr>
        <p:spPr bwMode="auto">
          <a:xfrm>
            <a:off x="4517231" y="1613853"/>
            <a:ext cx="83978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135mm</a:t>
            </a:r>
          </a:p>
        </p:txBody>
      </p:sp>
      <p:sp>
        <p:nvSpPr>
          <p:cNvPr id="19525" name="Line 144"/>
          <p:cNvSpPr>
            <a:spLocks noChangeShapeType="1"/>
          </p:cNvSpPr>
          <p:nvPr/>
        </p:nvSpPr>
        <p:spPr bwMode="auto">
          <a:xfrm flipH="1">
            <a:off x="3479006" y="461899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6" name="Line 139"/>
          <p:cNvSpPr>
            <a:spLocks noChangeShapeType="1"/>
          </p:cNvSpPr>
          <p:nvPr/>
        </p:nvSpPr>
        <p:spPr bwMode="auto">
          <a:xfrm>
            <a:off x="3193256" y="461899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527" name="Group 8"/>
          <p:cNvGrpSpPr>
            <a:grpSpLocks/>
          </p:cNvGrpSpPr>
          <p:nvPr/>
        </p:nvGrpSpPr>
        <p:grpSpPr bwMode="auto">
          <a:xfrm>
            <a:off x="3483769" y="4787265"/>
            <a:ext cx="974725" cy="974725"/>
            <a:chOff x="1879" y="2982"/>
            <a:chExt cx="818" cy="818"/>
          </a:xfrm>
        </p:grpSpPr>
        <p:sp>
          <p:nvSpPr>
            <p:cNvPr id="19540" name="Oval 9"/>
            <p:cNvSpPr>
              <a:spLocks noChangeAspect="1" noChangeArrowheads="1"/>
            </p:cNvSpPr>
            <p:nvPr/>
          </p:nvSpPr>
          <p:spPr bwMode="auto">
            <a:xfrm>
              <a:off x="1879" y="2982"/>
              <a:ext cx="818" cy="818"/>
            </a:xfrm>
            <a:prstGeom prst="ellips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41" name="Oval 10"/>
            <p:cNvSpPr>
              <a:spLocks noChangeAspect="1" noChangeArrowheads="1"/>
            </p:cNvSpPr>
            <p:nvPr/>
          </p:nvSpPr>
          <p:spPr bwMode="auto">
            <a:xfrm>
              <a:off x="1922" y="3024"/>
              <a:ext cx="731" cy="731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  <p:sp>
          <p:nvSpPr>
            <p:cNvPr id="19542" name="Oval 11"/>
            <p:cNvSpPr>
              <a:spLocks noChangeAspect="1" noChangeArrowheads="1"/>
            </p:cNvSpPr>
            <p:nvPr/>
          </p:nvSpPr>
          <p:spPr bwMode="auto">
            <a:xfrm>
              <a:off x="1942" y="3045"/>
              <a:ext cx="691" cy="691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zh-CN" altLang="en-US">
                <a:cs typeface="隶书"/>
              </a:endParaRPr>
            </a:p>
          </p:txBody>
        </p:sp>
      </p:grpSp>
      <p:sp>
        <p:nvSpPr>
          <p:cNvPr id="19528" name="Line 18"/>
          <p:cNvSpPr>
            <a:spLocks noChangeShapeType="1"/>
          </p:cNvSpPr>
          <p:nvPr/>
        </p:nvSpPr>
        <p:spPr bwMode="auto">
          <a:xfrm flipV="1">
            <a:off x="2278856" y="5246053"/>
            <a:ext cx="3384550" cy="47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29" name="Line 19"/>
          <p:cNvSpPr>
            <a:spLocks noChangeShapeType="1"/>
          </p:cNvSpPr>
          <p:nvPr/>
        </p:nvSpPr>
        <p:spPr bwMode="auto">
          <a:xfrm>
            <a:off x="3974306" y="4618990"/>
            <a:ext cx="1114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0" name="Line 20"/>
          <p:cNvSpPr>
            <a:spLocks noChangeShapeType="1"/>
          </p:cNvSpPr>
          <p:nvPr/>
        </p:nvSpPr>
        <p:spPr bwMode="auto">
          <a:xfrm>
            <a:off x="3971131" y="4499928"/>
            <a:ext cx="0" cy="13192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1" name="Line 21"/>
          <p:cNvSpPr>
            <a:spLocks noChangeShapeType="1"/>
          </p:cNvSpPr>
          <p:nvPr/>
        </p:nvSpPr>
        <p:spPr bwMode="auto">
          <a:xfrm>
            <a:off x="5088731" y="4499928"/>
            <a:ext cx="0" cy="13239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2" name="Text Box 138"/>
          <p:cNvSpPr txBox="1">
            <a:spLocks noChangeArrowheads="1"/>
          </p:cNvSpPr>
          <p:nvPr/>
        </p:nvSpPr>
        <p:spPr bwMode="auto">
          <a:xfrm>
            <a:off x="4118769" y="4357053"/>
            <a:ext cx="8382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410mm</a:t>
            </a:r>
          </a:p>
        </p:txBody>
      </p:sp>
      <p:grpSp>
        <p:nvGrpSpPr>
          <p:cNvPr id="19533" name="Group 140"/>
          <p:cNvGrpSpPr>
            <a:grpSpLocks/>
          </p:cNvGrpSpPr>
          <p:nvPr/>
        </p:nvGrpSpPr>
        <p:grpSpPr bwMode="auto">
          <a:xfrm>
            <a:off x="3336131" y="4499928"/>
            <a:ext cx="146050" cy="663575"/>
            <a:chOff x="2241" y="2820"/>
            <a:chExt cx="704" cy="834"/>
          </a:xfrm>
        </p:grpSpPr>
        <p:sp>
          <p:nvSpPr>
            <p:cNvPr id="19538" name="Line 141"/>
            <p:cNvSpPr>
              <a:spLocks noChangeShapeType="1"/>
            </p:cNvSpPr>
            <p:nvPr/>
          </p:nvSpPr>
          <p:spPr bwMode="auto">
            <a:xfrm>
              <a:off x="2241" y="2820"/>
              <a:ext cx="0" cy="8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39" name="Line 142"/>
            <p:cNvSpPr>
              <a:spLocks noChangeShapeType="1"/>
            </p:cNvSpPr>
            <p:nvPr/>
          </p:nvSpPr>
          <p:spPr bwMode="auto">
            <a:xfrm>
              <a:off x="2945" y="2820"/>
              <a:ext cx="0" cy="8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34" name="Text Box 143"/>
          <p:cNvSpPr txBox="1">
            <a:spLocks noChangeArrowheads="1"/>
          </p:cNvSpPr>
          <p:nvPr/>
        </p:nvSpPr>
        <p:spPr bwMode="auto">
          <a:xfrm>
            <a:off x="3182144" y="4261803"/>
            <a:ext cx="731837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TW" sz="1400">
                <a:latin typeface="Microsoft YaHei" pitchFamily="34" charset="-122"/>
                <a:ea typeface="Microsoft YaHei" pitchFamily="34" charset="-122"/>
                <a:cs typeface="DFKai-SB" pitchFamily="65" charset="-120"/>
              </a:rPr>
              <a:t>50mm</a:t>
            </a:r>
          </a:p>
        </p:txBody>
      </p:sp>
      <p:sp>
        <p:nvSpPr>
          <p:cNvPr id="19535" name="Line 22"/>
          <p:cNvSpPr>
            <a:spLocks noChangeShapeType="1"/>
          </p:cNvSpPr>
          <p:nvPr/>
        </p:nvSpPr>
        <p:spPr bwMode="auto">
          <a:xfrm>
            <a:off x="2851944" y="4499928"/>
            <a:ext cx="0" cy="13192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36" name="TextBox 1"/>
          <p:cNvSpPr txBox="1">
            <a:spLocks noChangeArrowheads="1"/>
          </p:cNvSpPr>
          <p:nvPr/>
        </p:nvSpPr>
        <p:spPr bwMode="auto">
          <a:xfrm>
            <a:off x="224631" y="5976921"/>
            <a:ext cx="2593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zh-CN" sz="1400" dirty="0" smtClean="0">
                <a:latin typeface="Microsoft YaHei" pitchFamily="34" charset="-122"/>
                <a:ea typeface="Microsoft YaHei" pitchFamily="34" charset="-122"/>
              </a:rPr>
              <a:t>*pipe </a:t>
            </a:r>
            <a:r>
              <a:rPr lang="en-US" altLang="zh-CN" sz="1400" dirty="0">
                <a:latin typeface="Microsoft YaHei" pitchFamily="34" charset="-122"/>
                <a:ea typeface="Microsoft YaHei" pitchFamily="34" charset="-122"/>
              </a:rPr>
              <a:t>gap: 50mm</a:t>
            </a:r>
            <a:endParaRPr lang="zh-CN" altLang="en-US" sz="1400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F27CF5C-3F7E-49F7-B18B-40758B49AFC4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14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055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Rack – Space Optimization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15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CF2B4C5-DC48-456F-9753-72CA39CB2485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r="9838" b="20601"/>
          <a:stretch/>
        </p:blipFill>
        <p:spPr>
          <a:xfrm>
            <a:off x="328331" y="1966938"/>
            <a:ext cx="824440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71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rack congestion – </a:t>
            </a:r>
            <a:r>
              <a:rPr lang="en-US" dirty="0"/>
              <a:t>S</a:t>
            </a:r>
            <a:r>
              <a:rPr lang="en-US" dirty="0" smtClean="0"/>
              <a:t>pace optimization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8" t="38851" r="35881"/>
          <a:stretch/>
        </p:blipFill>
        <p:spPr>
          <a:xfrm>
            <a:off x="6519276" y="3359265"/>
            <a:ext cx="2016224" cy="2777143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16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FEF5D98-C6F3-457D-96AD-FB043708ED8F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9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5421" r="39598" b="61283"/>
          <a:stretch/>
        </p:blipFill>
        <p:spPr>
          <a:xfrm>
            <a:off x="7231999" y="1876174"/>
            <a:ext cx="1303498" cy="1512167"/>
          </a:xfrm>
          <a:prstGeom prst="rect">
            <a:avLst/>
          </a:prstGeom>
        </p:spPr>
      </p:pic>
      <p:pic>
        <p:nvPicPr>
          <p:cNvPr id="10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8" t="38996" r="35881"/>
          <a:stretch/>
        </p:blipFill>
        <p:spPr>
          <a:xfrm>
            <a:off x="4503052" y="3359265"/>
            <a:ext cx="2016224" cy="2770587"/>
          </a:xfrm>
          <a:prstGeom prst="rect">
            <a:avLst/>
          </a:prstGeom>
        </p:spPr>
      </p:pic>
      <p:pic>
        <p:nvPicPr>
          <p:cNvPr id="11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8" t="38996" r="35881"/>
          <a:stretch/>
        </p:blipFill>
        <p:spPr>
          <a:xfrm>
            <a:off x="2486828" y="3356544"/>
            <a:ext cx="2016224" cy="2770587"/>
          </a:xfrm>
          <a:prstGeom prst="rect">
            <a:avLst/>
          </a:prstGeom>
        </p:spPr>
      </p:pic>
      <p:pic>
        <p:nvPicPr>
          <p:cNvPr id="12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8" t="38996" r="35881"/>
          <a:stretch/>
        </p:blipFill>
        <p:spPr>
          <a:xfrm>
            <a:off x="470604" y="3353823"/>
            <a:ext cx="2016224" cy="2770587"/>
          </a:xfrm>
          <a:prstGeom prst="rect">
            <a:avLst/>
          </a:prstGeom>
        </p:spPr>
      </p:pic>
      <p:pic>
        <p:nvPicPr>
          <p:cNvPr id="13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5421" r="38797" b="61283"/>
          <a:stretch/>
        </p:blipFill>
        <p:spPr>
          <a:xfrm>
            <a:off x="5863845" y="1876175"/>
            <a:ext cx="1368153" cy="1512167"/>
          </a:xfrm>
          <a:prstGeom prst="rect">
            <a:avLst/>
          </a:prstGeom>
        </p:spPr>
      </p:pic>
      <p:pic>
        <p:nvPicPr>
          <p:cNvPr id="14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5421" r="38797" b="61283"/>
          <a:stretch/>
        </p:blipFill>
        <p:spPr>
          <a:xfrm>
            <a:off x="4495692" y="1886052"/>
            <a:ext cx="1368153" cy="1512167"/>
          </a:xfrm>
          <a:prstGeom prst="rect">
            <a:avLst/>
          </a:prstGeom>
        </p:spPr>
      </p:pic>
      <p:pic>
        <p:nvPicPr>
          <p:cNvPr id="15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5421" r="38797" b="61283"/>
          <a:stretch/>
        </p:blipFill>
        <p:spPr>
          <a:xfrm>
            <a:off x="3127543" y="1886052"/>
            <a:ext cx="1368153" cy="1512167"/>
          </a:xfrm>
          <a:prstGeom prst="rect">
            <a:avLst/>
          </a:prstGeom>
        </p:spPr>
      </p:pic>
      <p:pic>
        <p:nvPicPr>
          <p:cNvPr id="16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5421" r="38797" b="61283"/>
          <a:stretch/>
        </p:blipFill>
        <p:spPr>
          <a:xfrm>
            <a:off x="1759394" y="1886052"/>
            <a:ext cx="1368153" cy="1512167"/>
          </a:xfrm>
          <a:prstGeom prst="rect">
            <a:avLst/>
          </a:prstGeom>
        </p:spPr>
      </p:pic>
      <p:pic>
        <p:nvPicPr>
          <p:cNvPr id="17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1" t="5421" r="38797" b="61283"/>
          <a:stretch/>
        </p:blipFill>
        <p:spPr>
          <a:xfrm>
            <a:off x="470604" y="1886051"/>
            <a:ext cx="1288790" cy="15121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232" y="1084286"/>
            <a:ext cx="8659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Larger space available between a pipe an another facilitates access for ease maintenance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Higher number of pipeline can be installed in the same space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3580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Pipe Insulation – Cost Saving on Cladding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17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19B1AC0-DE04-42D4-B942-3B2FB6EF8A21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4 Marcador de contenido"/>
          <p:cNvSpPr txBox="1">
            <a:spLocks/>
          </p:cNvSpPr>
          <p:nvPr/>
        </p:nvSpPr>
        <p:spPr>
          <a:xfrm>
            <a:off x="358777" y="1295400"/>
            <a:ext cx="73152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6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328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7992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0800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346400" indent="-2664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" sz="1800" dirty="0" err="1" smtClean="0">
                <a:latin typeface="+mj-lt"/>
              </a:rPr>
              <a:t>Less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Cladding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is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required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with</a:t>
            </a:r>
            <a:r>
              <a:rPr lang="es-ES" sz="1800" dirty="0" smtClean="0">
                <a:latin typeface="+mj-lt"/>
              </a:rPr>
              <a:t> notable </a:t>
            </a:r>
            <a:r>
              <a:rPr lang="es-ES" sz="1800" dirty="0" err="1" smtClean="0">
                <a:latin typeface="+mj-lt"/>
              </a:rPr>
              <a:t>cost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saving</a:t>
            </a:r>
            <a:endParaRPr lang="es-ES" sz="1800" dirty="0" smtClean="0">
              <a:latin typeface="+mj-lt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9" r="19279"/>
          <a:stretch/>
        </p:blipFill>
        <p:spPr>
          <a:xfrm>
            <a:off x="870039" y="1978999"/>
            <a:ext cx="3261484" cy="3116758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2798" r="20075"/>
          <a:stretch/>
        </p:blipFill>
        <p:spPr>
          <a:xfrm flipH="1">
            <a:off x="4508813" y="1978999"/>
            <a:ext cx="2787871" cy="3109782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5508104" y="2179122"/>
            <a:ext cx="1152128" cy="1008112"/>
          </a:xfrm>
          <a:prstGeom prst="line">
            <a:avLst/>
          </a:prstGeom>
          <a:ln w="381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03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Superwool</a:t>
            </a:r>
            <a:r>
              <a:rPr lang="en-US" dirty="0" smtClean="0"/>
              <a:t> Plus Blankets VS Mineral Wool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E60A199-CAAA-4480-A64A-B3C6A1F637B6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58775" y="1003566"/>
          <a:ext cx="8317683" cy="5254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8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2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70C0"/>
                          </a:solidFill>
                        </a:rPr>
                        <a:t>Features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rgbClr val="0070C0"/>
                          </a:solidFill>
                        </a:rPr>
                        <a:t>Superwool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</a:rPr>
                        <a:t> Plus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70C0"/>
                          </a:solidFill>
                        </a:rPr>
                        <a:t>Mineral</a:t>
                      </a:r>
                      <a:r>
                        <a:rPr lang="en-US" sz="1400" baseline="0" dirty="0" smtClean="0">
                          <a:solidFill>
                            <a:srgbClr val="0070C0"/>
                          </a:solidFill>
                        </a:rPr>
                        <a:t> Wool 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40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Temperature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1200C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700C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Fiber Index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Improved insulation up</a:t>
                      </a:r>
                      <a:r>
                        <a:rPr lang="en-US" sz="1400" baseline="0" dirty="0" smtClean="0"/>
                        <a:t> to 3</a:t>
                      </a:r>
                      <a:r>
                        <a:rPr lang="en-US" sz="1400" dirty="0" smtClean="0"/>
                        <a:t>0% vs conventional fibers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More fiber concentration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Efficient prevention of heat transfer</a:t>
                      </a:r>
                      <a:r>
                        <a:rPr lang="en-US" sz="1400" baseline="0" dirty="0" smtClean="0"/>
                        <a:t> through convection and greater strength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Unfiberized</a:t>
                      </a:r>
                      <a:r>
                        <a:rPr lang="en-US" sz="1400" baseline="0" dirty="0" smtClean="0"/>
                        <a:t> particles (shot)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Reduced</a:t>
                      </a:r>
                      <a:r>
                        <a:rPr lang="en-US" sz="1400" baseline="0" dirty="0" smtClean="0"/>
                        <a:t> mechanical skin irritation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Irritating to skin, abrasive.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Mechanical Properties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Excellent tensile strength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Limited 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H&amp;S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Low bio-persistence according to nota Q of EU Directive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potentially carcinogenic,</a:t>
                      </a:r>
                      <a:r>
                        <a:rPr lang="en-US" sz="1400" baseline="0" dirty="0" smtClean="0"/>
                        <a:t> </a:t>
                      </a:r>
                    </a:p>
                    <a:p>
                      <a:r>
                        <a:rPr lang="en-US" sz="1400" baseline="0" dirty="0" smtClean="0"/>
                        <a:t>not low bio-persistent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Non combustibility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100% Inorganic - Non combustible, </a:t>
                      </a:r>
                    </a:p>
                    <a:p>
                      <a:r>
                        <a:rPr lang="en-US" sz="1400" dirty="0" smtClean="0"/>
                        <a:t>no burnout, no gas emission</a:t>
                      </a:r>
                    </a:p>
                    <a:p>
                      <a:r>
                        <a:rPr lang="en-US" sz="1400" dirty="0" smtClean="0"/>
                        <a:t>Properties are maintained up to the maximum using temperature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contains</a:t>
                      </a:r>
                      <a:r>
                        <a:rPr lang="en-US" sz="1400" baseline="0" dirty="0" smtClean="0"/>
                        <a:t> organic binders witch burns from 80C to 200C approx.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Vibration resistance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Stitching</a:t>
                      </a:r>
                      <a:r>
                        <a:rPr lang="en-US" sz="1400" baseline="0" dirty="0" smtClean="0"/>
                        <a:t> producing method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Poor vibration</a:t>
                      </a:r>
                      <a:r>
                        <a:rPr lang="en-US" sz="1400" baseline="0" dirty="0" smtClean="0"/>
                        <a:t> resistance once the binders are burn – sagging phenomena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Pedestrian resistance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Very high resiliency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Poor 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8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WDS</a:t>
            </a:r>
            <a:r>
              <a:rPr lang="en-US" altLang="en-US" baseline="30000" dirty="0">
                <a:cs typeface="Arial" charset="0"/>
              </a:rPr>
              <a:t>® </a:t>
            </a:r>
            <a:r>
              <a:rPr lang="en-US" altLang="en-US" dirty="0" smtClean="0"/>
              <a:t>Microporous: a </a:t>
            </a:r>
            <a:r>
              <a:rPr lang="en-US" dirty="0" smtClean="0"/>
              <a:t>highly efficient insulation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337000" y="1389726"/>
            <a:ext cx="4197536" cy="4378897"/>
          </a:xfrm>
        </p:spPr>
        <p:txBody>
          <a:bodyPr>
            <a:normAutofit fontScale="92500"/>
          </a:bodyPr>
          <a:lstStyle/>
          <a:p>
            <a:pPr eaLnBrk="0" hangingPunct="0">
              <a:buFontTx/>
              <a:buChar char="•"/>
            </a:pPr>
            <a:r>
              <a:rPr lang="de-DE" sz="2000" dirty="0" smtClean="0"/>
              <a:t>O</a:t>
            </a:r>
            <a:r>
              <a:rPr lang="en-US" sz="2000" dirty="0" err="1" smtClean="0"/>
              <a:t>ut</a:t>
            </a:r>
            <a:r>
              <a:rPr lang="en-US" sz="2000" dirty="0" smtClean="0"/>
              <a:t>-performing </a:t>
            </a:r>
            <a:r>
              <a:rPr lang="en-US" sz="2000" dirty="0"/>
              <a:t>thermal </a:t>
            </a:r>
            <a:r>
              <a:rPr lang="en-US" sz="2000" dirty="0" smtClean="0"/>
              <a:t>conductivity in the widest temperature spectrum</a:t>
            </a:r>
          </a:p>
          <a:p>
            <a:pPr eaLnBrk="0" hangingPunct="0">
              <a:buFontTx/>
              <a:buChar char="•"/>
            </a:pPr>
            <a:endParaRPr lang="en-US" sz="800" dirty="0" smtClean="0"/>
          </a:p>
          <a:p>
            <a:pPr eaLnBrk="0" hangingPunct="0">
              <a:buFontTx/>
              <a:buChar char="•"/>
            </a:pPr>
            <a:r>
              <a:rPr lang="en-US" sz="2000" dirty="0"/>
              <a:t>Inorganic </a:t>
            </a:r>
            <a:r>
              <a:rPr lang="en-US" sz="2000" dirty="0" smtClean="0"/>
              <a:t>material, </a:t>
            </a:r>
            <a:r>
              <a:rPr lang="en-US" sz="2000" dirty="0"/>
              <a:t>chemically </a:t>
            </a:r>
            <a:r>
              <a:rPr lang="en-US" sz="2000" dirty="0" smtClean="0"/>
              <a:t>inert</a:t>
            </a:r>
          </a:p>
          <a:p>
            <a:pPr eaLnBrk="0" hangingPunct="0">
              <a:buFontTx/>
              <a:buChar char="•"/>
            </a:pPr>
            <a:endParaRPr lang="en-US" sz="800" dirty="0"/>
          </a:p>
          <a:p>
            <a:pPr eaLnBrk="0" hangingPunct="0">
              <a:buFontTx/>
              <a:buChar char="•"/>
            </a:pPr>
            <a:r>
              <a:rPr lang="en-US" sz="2000" dirty="0"/>
              <a:t>Non combustible </a:t>
            </a:r>
          </a:p>
          <a:p>
            <a:pPr eaLnBrk="0" hangingPunct="0">
              <a:buFontTx/>
              <a:buChar char="•"/>
            </a:pPr>
            <a:endParaRPr lang="en-US" sz="800" dirty="0" smtClean="0"/>
          </a:p>
          <a:p>
            <a:pPr eaLnBrk="0" hangingPunct="0">
              <a:buFontTx/>
              <a:buChar char="•"/>
            </a:pPr>
            <a:r>
              <a:rPr lang="en-US" sz="2000" dirty="0" smtClean="0"/>
              <a:t>Thermally stable</a:t>
            </a:r>
          </a:p>
          <a:p>
            <a:pPr eaLnBrk="0" hangingPunct="0">
              <a:buFontTx/>
              <a:buChar char="•"/>
            </a:pPr>
            <a:endParaRPr lang="en-US" sz="800" dirty="0"/>
          </a:p>
          <a:p>
            <a:pPr eaLnBrk="0" hangingPunct="0">
              <a:buFontTx/>
              <a:buChar char="•"/>
            </a:pPr>
            <a:r>
              <a:rPr lang="en-US" sz="2000" dirty="0" smtClean="0"/>
              <a:t>Saves </a:t>
            </a:r>
            <a:r>
              <a:rPr lang="en-US" sz="2000" dirty="0"/>
              <a:t>energy and facilitates exact calculations </a:t>
            </a:r>
            <a:r>
              <a:rPr lang="en-US" sz="2000" dirty="0" smtClean="0"/>
              <a:t>of </a:t>
            </a:r>
            <a:r>
              <a:rPr lang="en-US" sz="2000" dirty="0"/>
              <a:t>heat </a:t>
            </a:r>
            <a:r>
              <a:rPr lang="en-US" sz="2000" dirty="0" smtClean="0"/>
              <a:t>losses</a:t>
            </a:r>
          </a:p>
          <a:p>
            <a:pPr eaLnBrk="0" hangingPunct="0">
              <a:buFontTx/>
              <a:buChar char="•"/>
            </a:pPr>
            <a:endParaRPr lang="en-US" sz="800" dirty="0" smtClean="0"/>
          </a:p>
          <a:p>
            <a:pPr eaLnBrk="0" hangingPunct="0">
              <a:buFontTx/>
              <a:buChar char="•"/>
            </a:pPr>
            <a:r>
              <a:rPr lang="en-US" sz="2000" dirty="0" smtClean="0"/>
              <a:t>Reduces </a:t>
            </a:r>
            <a:r>
              <a:rPr lang="en-US" sz="2000" dirty="0"/>
              <a:t>weight and volume </a:t>
            </a:r>
            <a:r>
              <a:rPr lang="en-US" sz="2000" dirty="0" smtClean="0"/>
              <a:t>in </a:t>
            </a:r>
            <a:r>
              <a:rPr lang="en-US" sz="2000" dirty="0"/>
              <a:t>the insulation </a:t>
            </a:r>
            <a:r>
              <a:rPr lang="en-US" sz="2000" dirty="0" smtClean="0"/>
              <a:t>design </a:t>
            </a:r>
          </a:p>
          <a:p>
            <a:pPr eaLnBrk="0" hangingPunct="0">
              <a:buFontTx/>
              <a:buChar char="•"/>
            </a:pPr>
            <a:endParaRPr lang="en-US" sz="800" dirty="0"/>
          </a:p>
          <a:p>
            <a:pPr eaLnBrk="0" hangingPunct="0">
              <a:buFontTx/>
              <a:buChar char="•"/>
            </a:pPr>
            <a:r>
              <a:rPr lang="en-US" sz="2000" dirty="0" smtClean="0"/>
              <a:t>Recyclable and safe from an H&amp;S perspective</a:t>
            </a:r>
          </a:p>
          <a:p>
            <a:pPr eaLnBrk="0" hangingPunct="0">
              <a:buFontTx/>
              <a:buChar char="•"/>
            </a:pPr>
            <a:endParaRPr lang="en-US" sz="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619AD5DB-5A61-476E-8C04-10E8B0A51087}" type="slidenum">
              <a:rPr lang="en-GB" smtClean="0">
                <a:solidFill>
                  <a:srgbClr val="000000"/>
                </a:solidFill>
              </a:rPr>
              <a:t>19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7410" name="Picture 2" descr="\\in.porextherm.de\fs\homes\gc\Eigene Dateien\My Pictures\world s thinnest insulatio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706"/>
          <a:stretch/>
        </p:blipFill>
        <p:spPr bwMode="auto">
          <a:xfrm>
            <a:off x="5244446" y="4283514"/>
            <a:ext cx="3171288" cy="1765411"/>
          </a:xfrm>
          <a:prstGeom prst="roundRect">
            <a:avLst>
              <a:gd name="adj" fmla="val 10415"/>
            </a:avLst>
          </a:prstGeom>
          <a:ln>
            <a:solidFill>
              <a:schemeClr val="accent5"/>
            </a:solidFill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92390" y="1497521"/>
            <a:ext cx="114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1100ºC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2012ºF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96619" y="1502364"/>
            <a:ext cx="1133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</a:rPr>
              <a:t>-180ºC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-292ºF</a:t>
            </a:r>
          </a:p>
        </p:txBody>
      </p:sp>
      <p:sp>
        <p:nvSpPr>
          <p:cNvPr id="16" name="Datumsplatzhalter 5"/>
          <p:cNvSpPr>
            <a:spLocks noGrp="1"/>
          </p:cNvSpPr>
          <p:nvPr>
            <p:ph type="dt" sz="half" idx="13"/>
          </p:nvPr>
        </p:nvSpPr>
        <p:spPr>
          <a:xfrm>
            <a:off x="6299200" y="6396180"/>
            <a:ext cx="2133600" cy="107722"/>
          </a:xfrm>
        </p:spPr>
        <p:txBody>
          <a:bodyPr/>
          <a:lstStyle/>
          <a:p>
            <a:fld id="{532A7880-B4C6-4EDB-AD09-5E8A8DCD2B1C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0242" name="Picture 2" descr="F:\hot-cold-thermometer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1" t="4163" r="20273" b="3778"/>
          <a:stretch/>
        </p:blipFill>
        <p:spPr bwMode="auto">
          <a:xfrm>
            <a:off x="6406255" y="1199125"/>
            <a:ext cx="847671" cy="101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5117108" y="2376926"/>
            <a:ext cx="3416980" cy="1675461"/>
            <a:chOff x="4647996" y="2456513"/>
            <a:chExt cx="3990138" cy="1946512"/>
          </a:xfrm>
        </p:grpSpPr>
        <p:pic>
          <p:nvPicPr>
            <p:cNvPr id="17" name="Picture 8" descr="\\in.porextherm.de\fs\homes\gc\Eigene Dateien\My Pictures\Icon - Light weight.pn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8058" y="2456513"/>
              <a:ext cx="964577" cy="95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3" descr="\\in.porextherm.de\fs\homes\gc\Eigene Dateien\My Pictures\Icon - Super insulation.pn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7996" y="3449378"/>
              <a:ext cx="957012" cy="95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" descr="\\in.porextherm.de\fs\homes\gc\Eigene Dateien\My Pictures\Icon - effective Insulation.png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3" r="6670"/>
            <a:stretch>
              <a:fillRect/>
            </a:stretch>
          </p:blipFill>
          <p:spPr bwMode="auto">
            <a:xfrm>
              <a:off x="7683487" y="3457329"/>
              <a:ext cx="927228" cy="945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1" descr="\\in.porextherm.de\fs\homes\gc\Eigene Dateien\My Pictures\Icon - Non combustible.png"/>
            <p:cNvPicPr>
              <a:picLocks noChangeAspect="1" noChangeArrowheads="1"/>
            </p:cNvPicPr>
            <p:nvPr/>
          </p:nvPicPr>
          <p:blipFill rotWithShape="1">
            <a:blip r:embed="rId11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05"/>
            <a:stretch/>
          </p:blipFill>
          <p:spPr bwMode="auto">
            <a:xfrm>
              <a:off x="7614498" y="2456513"/>
              <a:ext cx="1023636" cy="95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7" descr="\\in.porextherm.de\fs\homes\gc\Eigene Dateien\My Pictures\Icon - Inorganic.png"/>
            <p:cNvPicPr>
              <a:picLocks noChangeAspect="1" noChangeArrowheads="1"/>
            </p:cNvPicPr>
            <p:nvPr/>
          </p:nvPicPr>
          <p:blipFill rotWithShape="1">
            <a:blip r:embed="rId1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6" r="3528"/>
            <a:stretch/>
          </p:blipFill>
          <p:spPr bwMode="auto">
            <a:xfrm>
              <a:off x="6657486" y="2456513"/>
              <a:ext cx="982103" cy="95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5" descr="\\in.porextherm.de\fs\homes\gc\Eigene Dateien\My Pictures\Icon - Eco friendly.png"/>
            <p:cNvPicPr>
              <a:picLocks noChangeAspect="1" noChangeArrowheads="1"/>
            </p:cNvPicPr>
            <p:nvPr/>
          </p:nvPicPr>
          <p:blipFill rotWithShape="1">
            <a:blip r:embed="rId1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22"/>
            <a:stretch/>
          </p:blipFill>
          <p:spPr bwMode="auto">
            <a:xfrm>
              <a:off x="6671446" y="3449807"/>
              <a:ext cx="957012" cy="953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1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84" t="76390" r="73524"/>
            <a:stretch/>
          </p:blipFill>
          <p:spPr bwMode="auto">
            <a:xfrm>
              <a:off x="5630253" y="3429565"/>
              <a:ext cx="1002003" cy="973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1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7996" y="2456514"/>
              <a:ext cx="968160" cy="9536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30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TRA Powerpoint background @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19681" cy="6858000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23820" y="4868344"/>
            <a:ext cx="8777822" cy="1507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 Office in Windsor, UK and listed on the LSE (FTSE 250)</a:t>
            </a:r>
          </a:p>
          <a:p>
            <a:pPr marL="342900" indent="-342900" algn="l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160+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of continuous trading</a:t>
            </a:r>
          </a:p>
          <a:p>
            <a:pPr marL="342900" indent="-342900" algn="l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Operate in 50+ </a:t>
            </a: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countries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do business the right way, ethically and safely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ea typeface="Heiti TC Light"/>
              <a:cs typeface="Arial" panose="020B0604020202020204" pitchFamily="34" charset="0"/>
            </a:endParaRPr>
          </a:p>
        </p:txBody>
      </p:sp>
      <p:pic>
        <p:nvPicPr>
          <p:cNvPr id="12" name="Picture 11" descr="Financial Image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956" y="1274235"/>
            <a:ext cx="8713817" cy="3484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5033496" y="2073794"/>
            <a:ext cx="3685601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+mj-lt"/>
                <a:cs typeface="Gill Sans MT"/>
              </a:rPr>
              <a:t>£1,021.5M total global sales</a:t>
            </a:r>
          </a:p>
          <a:p>
            <a:pPr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+mj-lt"/>
                <a:cs typeface="Gill Sans MT"/>
              </a:rPr>
              <a:t>Selling into 100 countries</a:t>
            </a:r>
          </a:p>
          <a:p>
            <a:pPr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+mj-lt"/>
                <a:cs typeface="Gill Sans MT"/>
              </a:rPr>
              <a:t>Manufacturing in 30 countries</a:t>
            </a:r>
          </a:p>
          <a:p>
            <a:pPr>
              <a:lnSpc>
                <a:spcPct val="130000"/>
              </a:lnSpc>
            </a:pPr>
            <a:r>
              <a:rPr lang="en-US" sz="1600" dirty="0" smtClean="0">
                <a:solidFill>
                  <a:schemeClr val="bg1"/>
                </a:solidFill>
                <a:latin typeface="+mj-lt"/>
                <a:cs typeface="Gill Sans MT"/>
              </a:rPr>
              <a:t>Approximately 8,900 employees</a:t>
            </a:r>
            <a:endParaRPr lang="en-US" sz="1600" dirty="0">
              <a:solidFill>
                <a:schemeClr val="bg1"/>
              </a:solidFill>
              <a:latin typeface="+mj-lt"/>
              <a:cs typeface="Gill Sans M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386" y="118524"/>
            <a:ext cx="7584813" cy="81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600" dirty="0">
                <a:solidFill>
                  <a:schemeClr val="accent6">
                    <a:lumMod val="75000"/>
                  </a:schemeClr>
                </a:solidFill>
                <a:latin typeface="Gill Sans MT"/>
                <a:ea typeface="Heiti TC Medium"/>
                <a:cs typeface="Gill Sans MT"/>
              </a:rPr>
              <a:t>Morgan Advanced Materials -</a:t>
            </a:r>
          </a:p>
          <a:p>
            <a:pPr>
              <a:lnSpc>
                <a:spcPct val="90000"/>
              </a:lnSpc>
            </a:pPr>
            <a:r>
              <a:rPr lang="en-GB" sz="2600" dirty="0">
                <a:solidFill>
                  <a:schemeClr val="accent6">
                    <a:lumMod val="75000"/>
                  </a:schemeClr>
                </a:solidFill>
                <a:latin typeface="Gill Sans MT"/>
                <a:ea typeface="Heiti TC Medium"/>
                <a:cs typeface="Gill Sans MT"/>
              </a:rPr>
              <a:t>a global engineering company</a:t>
            </a:r>
            <a:endParaRPr lang="en-US" sz="2600" dirty="0">
              <a:solidFill>
                <a:schemeClr val="accent6">
                  <a:lumMod val="75000"/>
                </a:schemeClr>
              </a:solidFill>
              <a:latin typeface="Gill Sans MT"/>
              <a:ea typeface="Heiti TC Medium"/>
              <a:cs typeface="Gill Sans M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16956" y="1046313"/>
            <a:ext cx="8710086" cy="0"/>
          </a:xfrm>
          <a:prstGeom prst="line">
            <a:avLst/>
          </a:prstGeom>
          <a:ln w="6350" cmpd="sng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6273800"/>
            <a:ext cx="8927041" cy="584200"/>
          </a:xfrm>
          <a:prstGeom prst="rect">
            <a:avLst/>
          </a:prstGeom>
          <a:solidFill>
            <a:srgbClr val="ADC5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 descr="01_01_MASTER-L-H-MGAM-LOGO-08-02-13-(2)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56" y="6384814"/>
            <a:ext cx="1278466" cy="373472"/>
          </a:xfrm>
          <a:prstGeom prst="rect">
            <a:avLst/>
          </a:prstGeom>
        </p:spPr>
      </p:pic>
      <p:pic>
        <p:nvPicPr>
          <p:cNvPr id="20" name="Picture 19" descr="Thermal Ceramics Tex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964" y="6549808"/>
            <a:ext cx="1572077" cy="1884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6667" y="188395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6878" y="1400021"/>
            <a:ext cx="1508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Gill Sans MT"/>
                <a:cs typeface="Gill Sans MT"/>
              </a:rPr>
              <a:t>Our structure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96283" y="1731674"/>
            <a:ext cx="1303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Thermal Products 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Division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2530054" y="1695610"/>
            <a:ext cx="151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Carbon and Technical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Ceramics Division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478554" y="2372801"/>
            <a:ext cx="1539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B050"/>
                </a:solidFill>
                <a:latin typeface="Gill Sans MT"/>
                <a:cs typeface="Gill Sans MT"/>
              </a:rPr>
              <a:t>Thermal Ceramics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7664" y="2372643"/>
            <a:ext cx="1604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Electrical Carbon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470507" y="2850747"/>
            <a:ext cx="15553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Molten Metal Systems</a:t>
            </a:r>
            <a:endParaRPr lang="en-US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2497664" y="2850589"/>
            <a:ext cx="1604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Seals and Bearings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2497664" y="3306716"/>
            <a:ext cx="1604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Technical Ceramics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516464" y="3649805"/>
            <a:ext cx="3704169" cy="261610"/>
          </a:xfrm>
          <a:prstGeom prst="rect">
            <a:avLst/>
          </a:prstGeom>
          <a:noFill/>
          <a:ln>
            <a:solidFill>
              <a:srgbClr val="E46C0A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Composites &amp; </a:t>
            </a:r>
            <a:r>
              <a:rPr lang="en-US" sz="12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Defence</a:t>
            </a:r>
            <a:r>
              <a:rPr lang="en-US" sz="1200" dirty="0" smtClean="0">
                <a:solidFill>
                  <a:schemeClr val="bg1"/>
                </a:solidFill>
                <a:latin typeface="Gill Sans MT"/>
                <a:cs typeface="Gill Sans MT"/>
              </a:rPr>
              <a:t> Systems</a:t>
            </a:r>
            <a:endParaRPr lang="en-US" sz="12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787400" y="2271196"/>
            <a:ext cx="3433233" cy="0"/>
          </a:xfrm>
          <a:prstGeom prst="line">
            <a:avLst/>
          </a:prstGeom>
          <a:ln w="127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20633" y="2264846"/>
            <a:ext cx="0" cy="1318869"/>
          </a:xfrm>
          <a:prstGeom prst="line">
            <a:avLst/>
          </a:prstGeom>
          <a:ln w="12700" cmpd="sng">
            <a:solidFill>
              <a:srgbClr val="E46C0A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87400" y="1985446"/>
            <a:ext cx="0" cy="292100"/>
          </a:xfrm>
          <a:prstGeom prst="line">
            <a:avLst/>
          </a:prstGeom>
          <a:ln w="12700" cmpd="sng">
            <a:solidFill>
              <a:srgbClr val="E46C0A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223433" y="2166478"/>
            <a:ext cx="0" cy="284634"/>
          </a:xfrm>
          <a:prstGeom prst="line">
            <a:avLst/>
          </a:prstGeom>
          <a:ln w="12700" cmpd="sng">
            <a:solidFill>
              <a:srgbClr val="3366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223433" y="2641616"/>
            <a:ext cx="0" cy="275167"/>
          </a:xfrm>
          <a:prstGeom prst="line">
            <a:avLst/>
          </a:prstGeom>
          <a:ln w="12700" cmpd="sng">
            <a:solidFill>
              <a:srgbClr val="3366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314699" y="2166478"/>
            <a:ext cx="0" cy="284634"/>
          </a:xfrm>
          <a:prstGeom prst="line">
            <a:avLst/>
          </a:prstGeom>
          <a:ln w="12700" cmpd="sng">
            <a:solidFill>
              <a:srgbClr val="3366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314699" y="2641616"/>
            <a:ext cx="0" cy="275167"/>
          </a:xfrm>
          <a:prstGeom prst="line">
            <a:avLst/>
          </a:prstGeom>
          <a:ln w="12700" cmpd="sng">
            <a:solidFill>
              <a:srgbClr val="3366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314699" y="3097957"/>
            <a:ext cx="0" cy="275167"/>
          </a:xfrm>
          <a:prstGeom prst="line">
            <a:avLst/>
          </a:prstGeom>
          <a:ln w="12700" cmpd="sng">
            <a:solidFill>
              <a:srgbClr val="3366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40261" y="4071672"/>
            <a:ext cx="8229603" cy="562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GB" sz="1400" dirty="0">
                <a:solidFill>
                  <a:schemeClr val="bg1"/>
                </a:solidFill>
                <a:latin typeface="Gill Sans MT"/>
                <a:cs typeface="Gill Sans MT"/>
              </a:rPr>
              <a:t>We work in the </a:t>
            </a:r>
            <a:r>
              <a:rPr lang="en-GB" sz="1400" b="1" dirty="0">
                <a:solidFill>
                  <a:schemeClr val="bg1"/>
                </a:solidFill>
                <a:latin typeface="Gill Sans MT"/>
                <a:cs typeface="Gill Sans MT"/>
              </a:rPr>
              <a:t>electronics, energy, healthcare, industrial, petrochemical, security and transport markets</a:t>
            </a:r>
            <a:r>
              <a:rPr lang="en-GB" sz="1400" dirty="0">
                <a:solidFill>
                  <a:schemeClr val="bg1"/>
                </a:solidFill>
                <a:latin typeface="Gill Sans MT"/>
                <a:cs typeface="Gill Sans MT"/>
              </a:rPr>
              <a:t>, forming close collaborative relationships with our customers</a:t>
            </a:r>
            <a:endParaRPr lang="en-US" sz="1400" dirty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36DFEC4-C149-4410-B20F-5DD75E12DD81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1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using </a:t>
            </a:r>
            <a:r>
              <a:rPr lang="en-US" altLang="en-US" dirty="0">
                <a:cs typeface="Arial" charset="0"/>
              </a:rPr>
              <a:t>WDS</a:t>
            </a:r>
            <a:r>
              <a:rPr lang="en-US" altLang="en-US" baseline="30000" dirty="0">
                <a:cs typeface="Arial" charset="0"/>
              </a:rPr>
              <a:t>®</a:t>
            </a:r>
            <a:r>
              <a:rPr lang="en-US" dirty="0" smtClean="0"/>
              <a:t> </a:t>
            </a:r>
            <a:r>
              <a:rPr lang="en-US" dirty="0" err="1" smtClean="0"/>
              <a:t>Microporous</a:t>
            </a:r>
            <a:r>
              <a:rPr lang="en-US" dirty="0" smtClean="0"/>
              <a:t> Insulation ?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sz="800" smtClean="0">
                <a:solidFill>
                  <a:srgbClr val="000000"/>
                </a:solidFill>
              </a:rPr>
              <a:t>Company Presentation</a:t>
            </a:r>
            <a:endParaRPr lang="en-GB" sz="800" dirty="0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619AD5DB-5A61-476E-8C04-10E8B0A51087}" type="slidenum">
              <a:rPr lang="en-GB" smtClean="0">
                <a:solidFill>
                  <a:srgbClr val="000000"/>
                </a:solidFill>
              </a:rPr>
              <a:t>20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6" name="Datumsplatzhalter 5"/>
          <p:cNvSpPr>
            <a:spLocks noGrp="1"/>
          </p:cNvSpPr>
          <p:nvPr>
            <p:ph type="dt" sz="half" idx="13"/>
          </p:nvPr>
        </p:nvSpPr>
        <p:spPr>
          <a:xfrm>
            <a:off x="6299200" y="6396180"/>
            <a:ext cx="2133600" cy="107722"/>
          </a:xfrm>
        </p:spPr>
        <p:txBody>
          <a:bodyPr/>
          <a:lstStyle/>
          <a:p>
            <a:fld id="{532A7880-B4C6-4EDB-AD09-5E8A8DCD2B1C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8" name="Picture 2" descr="http://cdn.static.lifeshield.com/wp-content/uploads/2012/07/home_alarm_system_price_value1.jpg"/>
          <p:cNvPicPr>
            <a:picLocks noChangeAspect="1" noChangeArrowheads="1"/>
          </p:cNvPicPr>
          <p:nvPr/>
        </p:nvPicPr>
        <p:blipFill rotWithShape="1">
          <a:blip r:embed="rId3" cstate="print">
            <a:lum bright="-10000" contras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263" b="28390"/>
          <a:stretch/>
        </p:blipFill>
        <p:spPr bwMode="auto">
          <a:xfrm>
            <a:off x="557047" y="4310000"/>
            <a:ext cx="5454870" cy="191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CasellaDiTesto 9"/>
          <p:cNvSpPr txBox="1"/>
          <p:nvPr/>
        </p:nvSpPr>
        <p:spPr>
          <a:xfrm>
            <a:off x="5290611" y="1949287"/>
            <a:ext cx="352994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it-IT" sz="1400" dirty="0" smtClean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it-IT" sz="2200" dirty="0" smtClean="0">
                <a:solidFill>
                  <a:schemeClr val="accent6"/>
                </a:solidFill>
              </a:rPr>
              <a:t>To </a:t>
            </a:r>
            <a:r>
              <a:rPr lang="it-IT" sz="2200" dirty="0" err="1" smtClean="0">
                <a:solidFill>
                  <a:schemeClr val="accent6"/>
                </a:solidFill>
              </a:rPr>
              <a:t>Optimize</a:t>
            </a:r>
            <a:r>
              <a:rPr lang="it-IT" sz="2200" dirty="0" smtClean="0">
                <a:solidFill>
                  <a:schemeClr val="accent6"/>
                </a:solidFill>
              </a:rPr>
              <a:t> Space</a:t>
            </a:r>
          </a:p>
          <a:p>
            <a:pPr lvl="1"/>
            <a:r>
              <a:rPr lang="it-IT" sz="2200" dirty="0" smtClean="0">
                <a:solidFill>
                  <a:schemeClr val="accent6"/>
                </a:solidFill>
              </a:rPr>
              <a:t> </a:t>
            </a:r>
          </a:p>
          <a:p>
            <a:pPr lvl="1"/>
            <a:endParaRPr lang="it-IT" sz="1600" dirty="0" smtClean="0">
              <a:solidFill>
                <a:schemeClr val="accent6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it-IT" sz="2200" dirty="0" smtClean="0">
                <a:solidFill>
                  <a:schemeClr val="accent6"/>
                </a:solidFill>
              </a:rPr>
              <a:t>To Save Energy </a:t>
            </a:r>
          </a:p>
          <a:p>
            <a:pPr lvl="1"/>
            <a:endParaRPr lang="it-IT" sz="2200" dirty="0" smtClean="0">
              <a:solidFill>
                <a:schemeClr val="accent6"/>
              </a:solidFill>
            </a:endParaRPr>
          </a:p>
          <a:p>
            <a:pPr lvl="1"/>
            <a:endParaRPr lang="it-IT" sz="1400" dirty="0" smtClean="0">
              <a:solidFill>
                <a:schemeClr val="accent6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it-IT" sz="2200" dirty="0" smtClean="0">
                <a:solidFill>
                  <a:schemeClr val="accent6"/>
                </a:solidFill>
              </a:rPr>
              <a:t>To Reduce </a:t>
            </a:r>
            <a:r>
              <a:rPr lang="it-IT" sz="2200" dirty="0" err="1" smtClean="0">
                <a:solidFill>
                  <a:schemeClr val="accent6"/>
                </a:solidFill>
              </a:rPr>
              <a:t>Weight</a:t>
            </a:r>
            <a:r>
              <a:rPr lang="it-IT" sz="2200" dirty="0" smtClean="0">
                <a:solidFill>
                  <a:schemeClr val="accent6"/>
                </a:solidFill>
              </a:rPr>
              <a:t> </a:t>
            </a:r>
          </a:p>
          <a:p>
            <a:pPr marL="177800" indent="-177800">
              <a:buFont typeface="Wingdings" pitchFamily="2" charset="2"/>
              <a:buChar char="Ø"/>
            </a:pP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600" dirty="0"/>
          </a:p>
        </p:txBody>
      </p:sp>
      <p:pic>
        <p:nvPicPr>
          <p:cNvPr id="21" name="Picture 7" descr="\\in.porextherm.de\fs\homes\gc\Eigene Dateien\My Pictures\Icon - Optimize volume.pn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9" r="29341"/>
          <a:stretch/>
        </p:blipFill>
        <p:spPr bwMode="auto">
          <a:xfrm>
            <a:off x="4818681" y="1964016"/>
            <a:ext cx="887056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\\in.porextherm.de\fs\homes\gc\Eigene Dateien\My Pictures\Icon - energy saving.pn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3" t="3308" r="3508"/>
          <a:stretch/>
        </p:blipFill>
        <p:spPr bwMode="auto">
          <a:xfrm>
            <a:off x="4812204" y="2861052"/>
            <a:ext cx="883755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4728346" y="4101562"/>
            <a:ext cx="903889" cy="31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728346" y="4101562"/>
            <a:ext cx="1124531" cy="523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4" descr="\\in.porextherm.de\fs\homes\gc\Eigene Dateien\My Pictures\Icon - Reduce weight.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701" y="3761035"/>
            <a:ext cx="861385" cy="8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959" y="1322068"/>
            <a:ext cx="4572000" cy="46320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0500"/>
            <a:r>
              <a:rPr lang="en-GB" altLang="en-US" sz="2000" dirty="0"/>
              <a:t>To delivery premium </a:t>
            </a:r>
            <a:r>
              <a:rPr lang="en-GB" altLang="en-US" sz="2000" dirty="0" smtClean="0"/>
              <a:t>valued solution </a:t>
            </a:r>
            <a:r>
              <a:rPr lang="en-GB" altLang="en-US" sz="2000" dirty="0"/>
              <a:t>for the </a:t>
            </a:r>
            <a:r>
              <a:rPr lang="en-GB" altLang="en-US" sz="2000" dirty="0" smtClean="0"/>
              <a:t>customers :</a:t>
            </a:r>
            <a:endParaRPr lang="en-GB" altLang="en-US" sz="2000" dirty="0"/>
          </a:p>
          <a:p>
            <a:pPr marL="647700" indent="-4572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Where </a:t>
            </a:r>
            <a:r>
              <a:rPr lang="en-GB" altLang="en-US" sz="2000" dirty="0"/>
              <a:t>size is a premium</a:t>
            </a:r>
          </a:p>
          <a:p>
            <a:pPr marL="647700" indent="-4572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GB" altLang="en-US" sz="2000" dirty="0"/>
              <a:t>Where space is limited</a:t>
            </a:r>
          </a:p>
          <a:p>
            <a:pPr marL="647700" indent="-4572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For Heat Flow control</a:t>
            </a:r>
            <a:endParaRPr lang="en-GB" altLang="en-US" sz="2000" dirty="0"/>
          </a:p>
          <a:p>
            <a:pPr marL="6477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For optimal Energy efficiency</a:t>
            </a:r>
          </a:p>
          <a:p>
            <a:pPr marL="190500">
              <a:lnSpc>
                <a:spcPct val="150000"/>
              </a:lnSpc>
              <a:spcAft>
                <a:spcPts val="600"/>
              </a:spcAft>
            </a:pPr>
            <a:endParaRPr lang="en-GB" altLang="en-US" sz="2000" dirty="0" smtClean="0"/>
          </a:p>
          <a:p>
            <a:pPr marL="647700" indent="-4572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2000" dirty="0" smtClean="0"/>
          </a:p>
          <a:p>
            <a:pPr marL="6477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en-US" sz="2000" dirty="0"/>
          </a:p>
          <a:p>
            <a:pPr marL="647700" indent="-45720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547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24" y="6268211"/>
            <a:ext cx="8784336" cy="591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0"/>
            <a:ext cx="8782812" cy="982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344" y="1000658"/>
            <a:ext cx="3668522" cy="53019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15149" y="1704086"/>
            <a:ext cx="1148448" cy="1947545"/>
          </a:xfrm>
          <a:custGeom>
            <a:avLst/>
            <a:gdLst/>
            <a:ahLst/>
            <a:cxnLst/>
            <a:rect l="l" t="t" r="r" b="b"/>
            <a:pathLst>
              <a:path w="1148448" h="1947544">
                <a:moveTo>
                  <a:pt x="0" y="1947545"/>
                </a:moveTo>
                <a:lnTo>
                  <a:pt x="1148448" y="1947545"/>
                </a:lnTo>
                <a:lnTo>
                  <a:pt x="1148448" y="0"/>
                </a:lnTo>
                <a:lnTo>
                  <a:pt x="0" y="0"/>
                </a:lnTo>
                <a:lnTo>
                  <a:pt x="0" y="19475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67549" y="1878850"/>
            <a:ext cx="1371600" cy="881748"/>
          </a:xfrm>
          <a:custGeom>
            <a:avLst/>
            <a:gdLst/>
            <a:ahLst/>
            <a:cxnLst/>
            <a:rect l="l" t="t" r="r" b="b"/>
            <a:pathLst>
              <a:path w="1371600" h="881748">
                <a:moveTo>
                  <a:pt x="0" y="881748"/>
                </a:moveTo>
                <a:lnTo>
                  <a:pt x="1371600" y="881748"/>
                </a:lnTo>
                <a:lnTo>
                  <a:pt x="1371600" y="0"/>
                </a:lnTo>
                <a:lnTo>
                  <a:pt x="0" y="0"/>
                </a:lnTo>
                <a:lnTo>
                  <a:pt x="0" y="88174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7549" y="1878850"/>
            <a:ext cx="1371600" cy="881748"/>
          </a:xfrm>
          <a:custGeom>
            <a:avLst/>
            <a:gdLst/>
            <a:ahLst/>
            <a:cxnLst/>
            <a:rect l="l" t="t" r="r" b="b"/>
            <a:pathLst>
              <a:path w="1371600" h="881748">
                <a:moveTo>
                  <a:pt x="0" y="881748"/>
                </a:moveTo>
                <a:lnTo>
                  <a:pt x="1371600" y="881748"/>
                </a:lnTo>
                <a:lnTo>
                  <a:pt x="1371600" y="0"/>
                </a:lnTo>
                <a:lnTo>
                  <a:pt x="0" y="0"/>
                </a:lnTo>
                <a:lnTo>
                  <a:pt x="0" y="881748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19949" y="2472220"/>
            <a:ext cx="1077683" cy="658583"/>
          </a:xfrm>
          <a:custGeom>
            <a:avLst/>
            <a:gdLst/>
            <a:ahLst/>
            <a:cxnLst/>
            <a:rect l="l" t="t" r="r" b="b"/>
            <a:pathLst>
              <a:path w="1077683" h="658583">
                <a:moveTo>
                  <a:pt x="0" y="658583"/>
                </a:moveTo>
                <a:lnTo>
                  <a:pt x="1077683" y="658583"/>
                </a:lnTo>
                <a:lnTo>
                  <a:pt x="1077683" y="0"/>
                </a:lnTo>
                <a:lnTo>
                  <a:pt x="0" y="0"/>
                </a:lnTo>
                <a:lnTo>
                  <a:pt x="0" y="6585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19949" y="2472220"/>
            <a:ext cx="1077683" cy="658583"/>
          </a:xfrm>
          <a:custGeom>
            <a:avLst/>
            <a:gdLst/>
            <a:ahLst/>
            <a:cxnLst/>
            <a:rect l="l" t="t" r="r" b="b"/>
            <a:pathLst>
              <a:path w="1077683" h="658583">
                <a:moveTo>
                  <a:pt x="0" y="658583"/>
                </a:moveTo>
                <a:lnTo>
                  <a:pt x="1077683" y="658583"/>
                </a:lnTo>
                <a:lnTo>
                  <a:pt x="1077683" y="0"/>
                </a:lnTo>
                <a:lnTo>
                  <a:pt x="0" y="0"/>
                </a:lnTo>
                <a:lnTo>
                  <a:pt x="0" y="658583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580630" y="3237991"/>
            <a:ext cx="921385" cy="7104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580630" y="4997577"/>
            <a:ext cx="921385" cy="7025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96378" y="1523682"/>
            <a:ext cx="913129" cy="7105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893692" y="2250185"/>
            <a:ext cx="3073399" cy="276364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893692" y="5124335"/>
            <a:ext cx="2464942" cy="93173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46049" y="304090"/>
            <a:ext cx="907850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WDS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72569" y="304090"/>
            <a:ext cx="2036945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Mic</a:t>
            </a:r>
            <a:r>
              <a:rPr sz="2800" spc="9" dirty="0" smtClean="0">
                <a:latin typeface="Arial"/>
                <a:cs typeface="Arial"/>
              </a:rPr>
              <a:t>r</a:t>
            </a:r>
            <a:r>
              <a:rPr sz="2800" spc="0" dirty="0" smtClean="0">
                <a:latin typeface="Arial"/>
                <a:cs typeface="Arial"/>
              </a:rPr>
              <a:t>op</a:t>
            </a:r>
            <a:r>
              <a:rPr sz="2800" spc="9" dirty="0" smtClean="0">
                <a:latin typeface="Arial"/>
                <a:cs typeface="Arial"/>
              </a:rPr>
              <a:t>o</a:t>
            </a:r>
            <a:r>
              <a:rPr sz="2800" spc="0" dirty="0" smtClean="0">
                <a:latin typeface="Arial"/>
                <a:cs typeface="Arial"/>
              </a:rPr>
              <a:t>ro</a:t>
            </a:r>
            <a:r>
              <a:rPr sz="2800" spc="9" dirty="0" smtClean="0">
                <a:latin typeface="Arial"/>
                <a:cs typeface="Arial"/>
              </a:rPr>
              <a:t>u</a:t>
            </a:r>
            <a:r>
              <a:rPr sz="2800" spc="0" dirty="0" smtClean="0"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33750" y="304090"/>
            <a:ext cx="276310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30929" y="304090"/>
            <a:ext cx="4075761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Best in</a:t>
            </a:r>
            <a:r>
              <a:rPr sz="2800" spc="9" dirty="0" smtClean="0">
                <a:latin typeface="Arial"/>
                <a:cs typeface="Arial"/>
              </a:rPr>
              <a:t>s</a:t>
            </a:r>
            <a:r>
              <a:rPr sz="2800" spc="0" dirty="0" smtClean="0">
                <a:latin typeface="Arial"/>
                <a:cs typeface="Arial"/>
              </a:rPr>
              <a:t>ul</a:t>
            </a:r>
            <a:r>
              <a:rPr sz="2800" spc="9" dirty="0" smtClean="0">
                <a:latin typeface="Arial"/>
                <a:cs typeface="Arial"/>
              </a:rPr>
              <a:t>a</a:t>
            </a:r>
            <a:r>
              <a:rPr sz="2800" spc="0" dirty="0" smtClean="0">
                <a:latin typeface="Arial"/>
                <a:cs typeface="Arial"/>
              </a:rPr>
              <a:t>ti</a:t>
            </a:r>
            <a:r>
              <a:rPr sz="2800" spc="4" dirty="0" smtClean="0">
                <a:latin typeface="Arial"/>
                <a:cs typeface="Arial"/>
              </a:rPr>
              <a:t>n</a:t>
            </a:r>
            <a:r>
              <a:rPr sz="2800" spc="0" dirty="0" smtClean="0">
                <a:latin typeface="Arial"/>
                <a:cs typeface="Arial"/>
              </a:rPr>
              <a:t>g</a:t>
            </a:r>
            <a:r>
              <a:rPr sz="2800" spc="-73" dirty="0" smtClean="0">
                <a:latin typeface="Arial"/>
                <a:cs typeface="Arial"/>
              </a:rPr>
              <a:t> </a:t>
            </a:r>
            <a:r>
              <a:rPr sz="2800" spc="0" dirty="0" smtClean="0">
                <a:latin typeface="Arial"/>
                <a:cs typeface="Arial"/>
              </a:rPr>
              <a:t>pr</a:t>
            </a:r>
            <a:r>
              <a:rPr sz="2800" spc="9" dirty="0" smtClean="0">
                <a:latin typeface="Arial"/>
                <a:cs typeface="Arial"/>
              </a:rPr>
              <a:t>o</a:t>
            </a:r>
            <a:r>
              <a:rPr sz="2800" spc="0" dirty="0" smtClean="0">
                <a:latin typeface="Arial"/>
                <a:cs typeface="Arial"/>
              </a:rPr>
              <a:t>pe</a:t>
            </a:r>
            <a:r>
              <a:rPr sz="2800" spc="9" dirty="0" smtClean="0">
                <a:latin typeface="Arial"/>
                <a:cs typeface="Arial"/>
              </a:rPr>
              <a:t>r</a:t>
            </a:r>
            <a:r>
              <a:rPr sz="2800" spc="0" dirty="0" smtClean="0">
                <a:latin typeface="Arial"/>
                <a:cs typeface="Arial"/>
              </a:rPr>
              <a:t>ti</a:t>
            </a:r>
            <a:r>
              <a:rPr sz="2800" spc="4" dirty="0" smtClean="0">
                <a:latin typeface="Arial"/>
                <a:cs typeface="Arial"/>
              </a:rPr>
              <a:t>e</a:t>
            </a:r>
            <a:r>
              <a:rPr sz="2800" spc="0" dirty="0" smtClean="0"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40226" y="1329402"/>
            <a:ext cx="3541506" cy="7157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2349">
              <a:lnSpc>
                <a:spcPts val="1730"/>
              </a:lnSpc>
              <a:spcBef>
                <a:spcPts val="86"/>
              </a:spcBef>
            </a:pP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The</a:t>
            </a:r>
            <a:r>
              <a:rPr sz="1600" spc="-4" dirty="0" smtClean="0">
                <a:solidFill>
                  <a:srgbClr val="04002A"/>
                </a:solidFill>
                <a:latin typeface="Arial"/>
                <a:cs typeface="Arial"/>
              </a:rPr>
              <a:t>r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mal</a:t>
            </a:r>
            <a:r>
              <a:rPr sz="1600" spc="-38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c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ondu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c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t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ivi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ty</a:t>
            </a:r>
            <a:r>
              <a:rPr sz="1600" spc="-98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c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ompar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is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on</a:t>
            </a:r>
            <a:r>
              <a:rPr sz="1600" spc="-82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of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ts val="1839"/>
              </a:lnSpc>
            </a:pP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W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D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S</a:t>
            </a:r>
            <a:r>
              <a:rPr sz="1575" spc="0" baseline="27607" dirty="0" smtClean="0">
                <a:solidFill>
                  <a:srgbClr val="04002A"/>
                </a:solidFill>
                <a:latin typeface="Arial"/>
                <a:cs typeface="Arial"/>
              </a:rPr>
              <a:t>®</a:t>
            </a:r>
            <a:r>
              <a:rPr sz="1575" spc="126" baseline="27607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m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ic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ropo</a:t>
            </a:r>
            <a:r>
              <a:rPr sz="1600" spc="-4" dirty="0" smtClean="0">
                <a:solidFill>
                  <a:srgbClr val="04002A"/>
                </a:solidFill>
                <a:latin typeface="Arial"/>
                <a:cs typeface="Arial"/>
              </a:rPr>
              <a:t>r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ous</a:t>
            </a:r>
            <a:r>
              <a:rPr sz="1600" spc="-83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n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s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u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l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at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on</a:t>
            </a:r>
            <a:r>
              <a:rPr sz="1600" spc="-87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produ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c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ts 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vs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.</a:t>
            </a:r>
            <a:r>
              <a:rPr sz="1600" spc="-15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other</a:t>
            </a:r>
            <a:r>
              <a:rPr sz="1600" spc="-16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t</a:t>
            </a:r>
            <a:r>
              <a:rPr sz="1600" spc="-19" dirty="0" smtClean="0">
                <a:solidFill>
                  <a:srgbClr val="04002A"/>
                </a:solidFill>
                <a:latin typeface="Arial"/>
                <a:cs typeface="Arial"/>
              </a:rPr>
              <a:t>y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pe</a:t>
            </a:r>
            <a:r>
              <a:rPr sz="1600" spc="9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of</a:t>
            </a:r>
            <a:r>
              <a:rPr sz="1600" spc="1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n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s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u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l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at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ng</a:t>
            </a:r>
            <a:r>
              <a:rPr sz="1600" spc="-82" dirty="0" smtClean="0">
                <a:solidFill>
                  <a:srgbClr val="04002A"/>
                </a:solidFill>
                <a:latin typeface="Arial"/>
                <a:cs typeface="Arial"/>
              </a:rPr>
              <a:t> 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mater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i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a</a:t>
            </a:r>
            <a:r>
              <a:rPr sz="1600" spc="4" dirty="0" smtClean="0">
                <a:solidFill>
                  <a:srgbClr val="04002A"/>
                </a:solidFill>
                <a:latin typeface="Arial"/>
                <a:cs typeface="Arial"/>
              </a:rPr>
              <a:t>l</a:t>
            </a:r>
            <a:r>
              <a:rPr sz="1600" spc="0" dirty="0" smtClean="0">
                <a:solidFill>
                  <a:srgbClr val="04002A"/>
                </a:solidFill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82458" y="6399989"/>
            <a:ext cx="478143" cy="1137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4" dirty="0" smtClean="0">
                <a:latin typeface="Arial"/>
                <a:cs typeface="Arial"/>
              </a:rPr>
              <a:t>09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10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201</a:t>
            </a:r>
            <a:r>
              <a:rPr sz="700" spc="0" dirty="0" smtClean="0">
                <a:latin typeface="Arial"/>
                <a:cs typeface="Arial"/>
              </a:rPr>
              <a:t>7</a:t>
            </a:r>
            <a:endParaRPr sz="7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51778" y="6606644"/>
            <a:ext cx="2108445" cy="1137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14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orga</a:t>
            </a:r>
            <a:r>
              <a:rPr sz="700" spc="0" dirty="0" smtClean="0">
                <a:latin typeface="Arial"/>
                <a:cs typeface="Arial"/>
              </a:rPr>
              <a:t>n</a:t>
            </a:r>
            <a:r>
              <a:rPr sz="700" spc="31" dirty="0" smtClean="0">
                <a:latin typeface="Arial"/>
                <a:cs typeface="Arial"/>
              </a:rPr>
              <a:t> </a:t>
            </a:r>
            <a:r>
              <a:rPr sz="700" spc="4" dirty="0" smtClean="0">
                <a:latin typeface="Arial"/>
                <a:cs typeface="Arial"/>
              </a:rPr>
              <a:t>A</a:t>
            </a:r>
            <a:r>
              <a:rPr sz="700" spc="-4" dirty="0" smtClean="0">
                <a:latin typeface="Arial"/>
                <a:cs typeface="Arial"/>
              </a:rPr>
              <a:t>d</a:t>
            </a:r>
            <a:r>
              <a:rPr sz="700" spc="0" dirty="0" smtClean="0">
                <a:latin typeface="Arial"/>
                <a:cs typeface="Arial"/>
              </a:rPr>
              <a:t>v</a:t>
            </a:r>
            <a:r>
              <a:rPr sz="700" spc="-4" dirty="0" smtClean="0">
                <a:latin typeface="Arial"/>
                <a:cs typeface="Arial"/>
              </a:rPr>
              <a:t>an</a:t>
            </a:r>
            <a:r>
              <a:rPr sz="700" spc="0" dirty="0" smtClean="0">
                <a:latin typeface="Arial"/>
                <a:cs typeface="Arial"/>
              </a:rPr>
              <a:t>c</a:t>
            </a:r>
            <a:r>
              <a:rPr sz="700" spc="-4" dirty="0" smtClean="0">
                <a:latin typeface="Arial"/>
                <a:cs typeface="Arial"/>
              </a:rPr>
              <a:t>e</a:t>
            </a:r>
            <a:r>
              <a:rPr sz="700" spc="0" dirty="0" smtClean="0">
                <a:latin typeface="Arial"/>
                <a:cs typeface="Arial"/>
              </a:rPr>
              <a:t>d</a:t>
            </a:r>
            <a:r>
              <a:rPr sz="700" spc="-11" dirty="0" smtClean="0">
                <a:latin typeface="Arial"/>
                <a:cs typeface="Arial"/>
              </a:rPr>
              <a:t> </a:t>
            </a:r>
            <a:r>
              <a:rPr sz="700" spc="-14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a</a:t>
            </a:r>
            <a:r>
              <a:rPr sz="700" spc="0" dirty="0" smtClean="0">
                <a:latin typeface="Arial"/>
                <a:cs typeface="Arial"/>
              </a:rPr>
              <a:t>t</a:t>
            </a:r>
            <a:r>
              <a:rPr sz="700" spc="-4" dirty="0" smtClean="0">
                <a:latin typeface="Arial"/>
                <a:cs typeface="Arial"/>
              </a:rPr>
              <a:t>er</a:t>
            </a:r>
            <a:r>
              <a:rPr sz="700" spc="0" dirty="0" smtClean="0">
                <a:latin typeface="Arial"/>
                <a:cs typeface="Arial"/>
              </a:rPr>
              <a:t>ials</a:t>
            </a:r>
            <a:r>
              <a:rPr sz="700" spc="16" dirty="0" smtClean="0">
                <a:latin typeface="Arial"/>
                <a:cs typeface="Arial"/>
              </a:rPr>
              <a:t> </a:t>
            </a:r>
            <a:r>
              <a:rPr sz="700" spc="0" dirty="0" smtClean="0">
                <a:latin typeface="Arial"/>
                <a:cs typeface="Arial"/>
              </a:rPr>
              <a:t>Co</a:t>
            </a:r>
            <a:r>
              <a:rPr sz="700" spc="4" dirty="0" smtClean="0">
                <a:latin typeface="Arial"/>
                <a:cs typeface="Arial"/>
              </a:rPr>
              <a:t>m</a:t>
            </a:r>
            <a:r>
              <a:rPr sz="700" spc="9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er</a:t>
            </a:r>
            <a:r>
              <a:rPr sz="700" spc="0" dirty="0" smtClean="0">
                <a:latin typeface="Arial"/>
                <a:cs typeface="Arial"/>
              </a:rPr>
              <a:t>cial</a:t>
            </a:r>
            <a:r>
              <a:rPr sz="700" spc="-27" dirty="0" smtClean="0">
                <a:latin typeface="Arial"/>
                <a:cs typeface="Arial"/>
              </a:rPr>
              <a:t> </a:t>
            </a:r>
            <a:r>
              <a:rPr sz="700" spc="-14" dirty="0" smtClean="0">
                <a:latin typeface="Arial"/>
                <a:cs typeface="Arial"/>
              </a:rPr>
              <a:t>I</a:t>
            </a:r>
            <a:r>
              <a:rPr sz="700" spc="-4" dirty="0" smtClean="0">
                <a:latin typeface="Arial"/>
                <a:cs typeface="Arial"/>
              </a:rPr>
              <a:t>n</a:t>
            </a:r>
            <a:r>
              <a:rPr sz="700" spc="0" dirty="0" smtClean="0">
                <a:latin typeface="Arial"/>
                <a:cs typeface="Arial"/>
              </a:rPr>
              <a:t>f</a:t>
            </a:r>
            <a:r>
              <a:rPr sz="700" spc="-4" dirty="0" smtClean="0">
                <a:latin typeface="Arial"/>
                <a:cs typeface="Arial"/>
              </a:rPr>
              <a:t>or</a:t>
            </a:r>
            <a:r>
              <a:rPr sz="700" spc="9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a</a:t>
            </a:r>
            <a:r>
              <a:rPr sz="700" spc="0" dirty="0" smtClean="0">
                <a:latin typeface="Arial"/>
                <a:cs typeface="Arial"/>
              </a:rPr>
              <a:t>ti</a:t>
            </a:r>
            <a:r>
              <a:rPr sz="700" spc="-4" dirty="0" smtClean="0">
                <a:latin typeface="Arial"/>
                <a:cs typeface="Arial"/>
              </a:rPr>
              <a:t>o</a:t>
            </a:r>
            <a:r>
              <a:rPr sz="700" spc="0" dirty="0" smtClean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03335" y="6606644"/>
            <a:ext cx="136193" cy="1137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4" dirty="0" smtClean="0">
                <a:latin typeface="Arial"/>
                <a:cs typeface="Arial"/>
              </a:rPr>
              <a:t>26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376845A-BDCE-4BB9-A4A2-F21E52C43474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21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6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4 Marcador de contenido"/>
          <p:cNvSpPr>
            <a:spLocks noGrp="1"/>
          </p:cNvSpPr>
          <p:nvPr>
            <p:ph idx="1"/>
          </p:nvPr>
        </p:nvSpPr>
        <p:spPr>
          <a:xfrm>
            <a:off x="358776" y="1052736"/>
            <a:ext cx="8317679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800" dirty="0" smtClean="0">
                <a:latin typeface="+mj-lt"/>
              </a:rPr>
              <a:t>WDS </a:t>
            </a:r>
            <a:r>
              <a:rPr lang="es-ES" sz="1800" dirty="0" err="1" smtClean="0">
                <a:latin typeface="+mj-lt"/>
              </a:rPr>
              <a:t>MultiFlex</a:t>
            </a:r>
            <a:r>
              <a:rPr lang="es-ES" sz="1800" dirty="0" smtClean="0">
                <a:latin typeface="+mj-lt"/>
              </a:rPr>
              <a:t> </a:t>
            </a:r>
          </a:p>
          <a:p>
            <a:r>
              <a:rPr lang="es-ES" sz="1800" dirty="0" smtClean="0">
                <a:latin typeface="+mj-lt"/>
              </a:rPr>
              <a:t>To </a:t>
            </a:r>
            <a:r>
              <a:rPr lang="es-ES" sz="1800" dirty="0" err="1">
                <a:latin typeface="+mj-lt"/>
              </a:rPr>
              <a:t>a</a:t>
            </a:r>
            <a:r>
              <a:rPr lang="es-ES" sz="1800" dirty="0" err="1" smtClean="0">
                <a:latin typeface="+mj-lt"/>
              </a:rPr>
              <a:t>void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thermal</a:t>
            </a:r>
            <a:r>
              <a:rPr lang="es-ES" sz="1800" dirty="0" smtClean="0">
                <a:latin typeface="+mj-lt"/>
              </a:rPr>
              <a:t> bridges and to reduce pipe </a:t>
            </a:r>
            <a:r>
              <a:rPr lang="es-ES" sz="1800" dirty="0" err="1" smtClean="0">
                <a:latin typeface="+mj-lt"/>
              </a:rPr>
              <a:t>support</a:t>
            </a:r>
            <a:r>
              <a:rPr lang="es-ES" sz="1800" dirty="0" smtClean="0">
                <a:latin typeface="+mj-lt"/>
              </a:rPr>
              <a:t> </a:t>
            </a:r>
            <a:r>
              <a:rPr lang="es-ES" sz="1800" dirty="0" err="1" smtClean="0">
                <a:latin typeface="+mj-lt"/>
              </a:rPr>
              <a:t>temperature</a:t>
            </a:r>
            <a:endParaRPr lang="es-ES" sz="1800" dirty="0" smtClean="0">
              <a:latin typeface="+mj-lt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8777" y="0"/>
            <a:ext cx="8074025" cy="986400"/>
          </a:xfrm>
        </p:spPr>
        <p:txBody>
          <a:bodyPr/>
          <a:lstStyle/>
          <a:p>
            <a:r>
              <a:rPr lang="en-US" dirty="0" smtClean="0"/>
              <a:t>Pipe Clamp Support</a:t>
            </a:r>
            <a:endParaRPr lang="en-US" dirty="0"/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28797" b="6173"/>
          <a:stretch/>
        </p:blipFill>
        <p:spPr bwMode="auto">
          <a:xfrm>
            <a:off x="369023" y="4254789"/>
            <a:ext cx="2593224" cy="1838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21951" r="38868" b="41853"/>
          <a:stretch/>
        </p:blipFill>
        <p:spPr>
          <a:xfrm>
            <a:off x="5868144" y="4197506"/>
            <a:ext cx="2683866" cy="1895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9" y="1920178"/>
            <a:ext cx="3071865" cy="204834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B94E799-3E21-4F40-9207-4822B858008A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22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13" name="Picture 4" descr="D:\application\cpi\13MTCS SP Project 130619\100PHOTO\SAM_26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72" y="1955845"/>
            <a:ext cx="3043056" cy="199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application\cpi\13MTCS SP Project 130619\MTCS-SP chemical\SP212108照片\DSC00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4203085"/>
            <a:ext cx="2520280" cy="189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18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Corrosion under insulation - 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268414"/>
            <a:ext cx="8245673" cy="486092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1800" dirty="0" smtClean="0"/>
              <a:t>Corrosion under insulation is a serious issue that many specifiers are very concerned with.</a:t>
            </a:r>
          </a:p>
          <a:p>
            <a:pPr>
              <a:spcAft>
                <a:spcPts val="600"/>
              </a:spcAft>
            </a:pPr>
            <a:r>
              <a:rPr lang="en-GB" sz="1800" dirty="0" smtClean="0"/>
              <a:t>It is a complex issue as many combinations of factors affect it.</a:t>
            </a:r>
          </a:p>
          <a:p>
            <a:pPr lvl="1">
              <a:spcAft>
                <a:spcPts val="600"/>
              </a:spcAft>
            </a:pPr>
            <a:r>
              <a:rPr lang="en-GB" sz="1800" dirty="0" smtClean="0"/>
              <a:t>Temperature pipe, ambient temperature, pipe material, materials in contact, weather, inside/out, Dew points, leaks, marine, chemical, </a:t>
            </a:r>
            <a:r>
              <a:rPr lang="en-GB" sz="1800" dirty="0"/>
              <a:t>insulation </a:t>
            </a:r>
            <a:r>
              <a:rPr lang="en-GB" sz="1800" dirty="0" smtClean="0"/>
              <a:t>material, leachable, moisture resistance, moisture retention, inhibitors, cladding material, quality cladding application, damage to cladding, removal of cladding, sealing of cladding joints.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CUI can be solved only by careful designing of the insulation system and require more in depth analysis case by case. </a:t>
            </a:r>
            <a:endParaRPr lang="en-US" sz="1800" dirty="0" smtClean="0"/>
          </a:p>
          <a:p>
            <a:pPr>
              <a:spcAft>
                <a:spcPts val="600"/>
              </a:spcAft>
            </a:pPr>
            <a:r>
              <a:rPr lang="en-US" sz="1800" dirty="0"/>
              <a:t>For </a:t>
            </a:r>
            <a:r>
              <a:rPr lang="en-US" sz="1800" smtClean="0"/>
              <a:t>high temp piping </a:t>
            </a:r>
            <a:r>
              <a:rPr lang="en-US" sz="1800" dirty="0" smtClean="0"/>
              <a:t>insulation/CUI, Morgan firmly </a:t>
            </a:r>
            <a:r>
              <a:rPr lang="en-US" sz="1800" dirty="0"/>
              <a:t>believe </a:t>
            </a:r>
            <a:r>
              <a:rPr lang="en-US" sz="1800" dirty="0" err="1" smtClean="0"/>
              <a:t>Superwool</a:t>
            </a:r>
            <a:r>
              <a:rPr lang="en-US" sz="1800" dirty="0" smtClean="0"/>
              <a:t> &amp; Microporous </a:t>
            </a:r>
            <a:r>
              <a:rPr lang="en-US" sz="1800" dirty="0"/>
              <a:t>insulation still provide the </a:t>
            </a:r>
            <a:r>
              <a:rPr lang="en-US" sz="1800" dirty="0" smtClean="0"/>
              <a:t>optimum </a:t>
            </a:r>
            <a:r>
              <a:rPr lang="en-US" sz="1800" dirty="0"/>
              <a:t>solution in terms of performances, durability and ROI</a:t>
            </a:r>
            <a:r>
              <a:rPr lang="en-US" sz="1800" dirty="0" smtClean="0"/>
              <a:t>.</a:t>
            </a:r>
            <a:endParaRPr lang="en-US" sz="1800" dirty="0"/>
          </a:p>
          <a:p>
            <a:pPr>
              <a:spcAft>
                <a:spcPts val="600"/>
              </a:spcAft>
            </a:pP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23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32A7880-B4C6-4EDB-AD09-5E8A8DCD2B1C}" type="datetime1">
              <a:rPr lang="en-GB" smtClean="0">
                <a:solidFill>
                  <a:srgbClr val="000000"/>
                </a:solidFill>
              </a:rPr>
              <a:pPr/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75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3528" y="1268760"/>
            <a:ext cx="8496944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90500" indent="0" algn="ctr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588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2pPr>
            <a:lvl3pPr marL="13779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3pPr>
            <a:lvl4pPr marL="17970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ü"/>
              <a:defRPr sz="1600">
                <a:solidFill>
                  <a:schemeClr val="tx1"/>
                </a:solidFill>
                <a:latin typeface="+mn-lt"/>
              </a:defRPr>
            </a:lvl4pPr>
            <a:lvl5pPr marL="22161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67335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313055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58775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404495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eaLnBrk="1" hangingPunct="1">
              <a:lnSpc>
                <a:spcPct val="90000"/>
              </a:lnSpc>
              <a:buSzPct val="100000"/>
            </a:pPr>
            <a:endParaRPr lang="en-US" sz="2800" dirty="0" smtClean="0"/>
          </a:p>
          <a:p>
            <a:pPr marL="0" eaLnBrk="1" hangingPunct="1">
              <a:lnSpc>
                <a:spcPct val="90000"/>
              </a:lnSpc>
              <a:buSzPct val="100000"/>
            </a:pPr>
            <a:endParaRPr lang="en-US" sz="2800" dirty="0"/>
          </a:p>
          <a:p>
            <a:pPr marL="0" eaLnBrk="1" hangingPunct="1">
              <a:lnSpc>
                <a:spcPct val="90000"/>
              </a:lnSpc>
              <a:buSzPct val="100000"/>
            </a:pPr>
            <a:r>
              <a:rPr lang="en-US" sz="2800" b="1" dirty="0" smtClean="0"/>
              <a:t>Questions?</a:t>
            </a:r>
          </a:p>
          <a:p>
            <a:pPr marL="0" eaLnBrk="1" hangingPunct="1">
              <a:lnSpc>
                <a:spcPct val="90000"/>
              </a:lnSpc>
              <a:buSzPct val="100000"/>
            </a:pPr>
            <a:endParaRPr lang="en-US" sz="2800" b="1" dirty="0" smtClean="0"/>
          </a:p>
          <a:p>
            <a:pPr marL="0" eaLnBrk="1" hangingPunct="1">
              <a:lnSpc>
                <a:spcPct val="90000"/>
              </a:lnSpc>
              <a:buSzPct val="100000"/>
            </a:pPr>
            <a:endParaRPr lang="en-US" sz="2800" b="1" dirty="0"/>
          </a:p>
          <a:p>
            <a:pPr marL="0" eaLnBrk="1" hangingPunct="1">
              <a:lnSpc>
                <a:spcPct val="90000"/>
              </a:lnSpc>
              <a:buSzPct val="100000"/>
            </a:pPr>
            <a:r>
              <a:rPr lang="en-US" sz="2800" b="1" dirty="0" smtClean="0"/>
              <a:t>Thank You</a:t>
            </a:r>
          </a:p>
          <a:p>
            <a:pPr marL="203200" indent="-514350" algn="l" eaLnBrk="1" hangingPunct="1">
              <a:buSzPct val="100000"/>
              <a:buFont typeface="+mj-lt"/>
              <a:buAutoNum type="arabicPeriod"/>
            </a:pPr>
            <a:endParaRPr lang="en-US" sz="2800" i="1" u="sng" dirty="0">
              <a:solidFill>
                <a:srgbClr val="3333CC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195736" y="3212976"/>
            <a:ext cx="46085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52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3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4" name="Picture 3" descr="Our Company iStock_000003547965Large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29" y="1286933"/>
            <a:ext cx="8462608" cy="33951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729" y="1288135"/>
            <a:ext cx="8271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Thermal Ceramics offers a range of thermal management solutions </a:t>
            </a:r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an extensive </a:t>
            </a:r>
            <a:r>
              <a:rPr lang="en-US" sz="1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 of high temperature insulation </a:t>
            </a:r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products </a:t>
            </a:r>
            <a:r>
              <a:rPr lang="en-US" sz="1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thermal insulation in high-temperature environments. Insulating </a:t>
            </a:r>
            <a:r>
              <a:rPr lang="en-US" sz="1800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fibre</a:t>
            </a:r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bricks and </a:t>
            </a:r>
            <a:r>
              <a:rPr lang="en-US" sz="1800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monolithics</a:t>
            </a:r>
            <a:r>
              <a:rPr lang="en-US" sz="1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account for 42% of Morgan Group revenue in 2017.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1728" y="4792157"/>
            <a:ext cx="8579913" cy="1373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products are used to reduce energy consumption in industrial processes and provide fire protection.</a:t>
            </a:r>
          </a:p>
          <a:p>
            <a:pPr marL="342900" indent="-342900" algn="l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products are renowned to help customers, especially those operating energy-intensive processes, to reduce energy consumption, emissions and operating costs.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manufacturing sites spread across 5 continents, manufacturing fibre, bricks, monolithics and microporous products.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ea typeface="Heiti TC Light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956" y="336178"/>
            <a:ext cx="758481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 dirty="0" smtClean="0">
                <a:latin typeface="Arial" panose="020B0604020202020204" pitchFamily="34" charset="0"/>
                <a:ea typeface="Heiti TC Medium"/>
                <a:cs typeface="Arial" panose="020B0604020202020204" pitchFamily="34" charset="0"/>
              </a:rPr>
              <a:t>An introduction to Thermal Ceramics</a:t>
            </a:r>
            <a:endParaRPr lang="en-US" sz="2800" dirty="0">
              <a:latin typeface="Arial" panose="020B0604020202020204" pitchFamily="34" charset="0"/>
              <a:ea typeface="Heiti TC Medium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68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ject 23"/>
          <p:cNvSpPr/>
          <p:nvPr/>
        </p:nvSpPr>
        <p:spPr>
          <a:xfrm>
            <a:off x="1524" y="6268211"/>
            <a:ext cx="8784336" cy="591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982458" y="6399989"/>
            <a:ext cx="478143" cy="1137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4" dirty="0" smtClean="0">
                <a:latin typeface="Arial"/>
                <a:cs typeface="Arial"/>
              </a:rPr>
              <a:t>16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01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201</a:t>
            </a:r>
            <a:r>
              <a:rPr sz="700" spc="0" dirty="0" smtClean="0">
                <a:latin typeface="Arial"/>
                <a:cs typeface="Arial"/>
              </a:rPr>
              <a:t>5</a:t>
            </a:r>
            <a:endParaRPr sz="7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03335" y="6606644"/>
            <a:ext cx="136193" cy="1137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4" dirty="0" smtClean="0">
                <a:latin typeface="Arial"/>
                <a:cs typeface="Arial"/>
              </a:rPr>
              <a:t>90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022880"/>
            <a:ext cx="8318316" cy="413661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565139" y="5183221"/>
            <a:ext cx="2112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MT Lt"/>
                <a:cs typeface="Arial MT Lt"/>
              </a:rPr>
              <a:t>£</a:t>
            </a:r>
            <a:r>
              <a:rPr lang="en-US" dirty="0">
                <a:latin typeface="Gill Sans MT"/>
                <a:cs typeface="Gill Sans MT"/>
              </a:rPr>
              <a:t> </a:t>
            </a:r>
            <a:r>
              <a:rPr lang="en-US" dirty="0" smtClean="0">
                <a:latin typeface="Gill Sans MT"/>
                <a:cs typeface="Gill Sans MT"/>
              </a:rPr>
              <a:t>1,021.5M</a:t>
            </a:r>
            <a:endParaRPr lang="en-US" sz="2800" dirty="0">
              <a:latin typeface="Arial MT Lt"/>
              <a:cs typeface="Arial MT Lt"/>
            </a:endParaRPr>
          </a:p>
          <a:p>
            <a:r>
              <a:rPr lang="en-US" sz="1200" b="1" dirty="0">
                <a:latin typeface="Arial"/>
                <a:cs typeface="Arial"/>
              </a:rPr>
              <a:t>TOTAL GLOBAL SALES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7584" y="5011352"/>
            <a:ext cx="4893733" cy="1265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en-US" sz="1600" dirty="0">
                <a:latin typeface="Arial MT Lt"/>
                <a:cs typeface="Arial MT Lt"/>
              </a:rPr>
              <a:t>﻿</a:t>
            </a:r>
            <a:r>
              <a:rPr lang="en-US" sz="1600" b="1" dirty="0">
                <a:latin typeface="Arial"/>
                <a:cs typeface="Arial"/>
              </a:rPr>
              <a:t>OVER 85 </a:t>
            </a:r>
            <a:r>
              <a:rPr lang="en-US" sz="1600" dirty="0">
                <a:latin typeface="Arial MT Lt"/>
                <a:cs typeface="Arial MT Lt"/>
              </a:rPr>
              <a:t>MANUFACTURING SITES</a:t>
            </a:r>
          </a:p>
          <a:p>
            <a:pPr marL="285750" indent="-28575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en-US" sz="1600" dirty="0">
                <a:latin typeface="Arial MT Lt"/>
                <a:cs typeface="Arial MT Lt"/>
              </a:rPr>
              <a:t>MANUFACTURING IN </a:t>
            </a:r>
            <a:r>
              <a:rPr lang="en-US" sz="1600" b="1" dirty="0">
                <a:latin typeface="Arial"/>
                <a:cs typeface="Arial"/>
              </a:rPr>
              <a:t>30 COUNTRIES</a:t>
            </a:r>
          </a:p>
          <a:p>
            <a:pPr marL="285750" indent="-28575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en-US" sz="1600" dirty="0">
                <a:latin typeface="Arial MT Lt"/>
                <a:cs typeface="Arial MT Lt"/>
              </a:rPr>
              <a:t>SELLING INTO </a:t>
            </a:r>
            <a:r>
              <a:rPr lang="en-US" sz="1600" b="1" dirty="0">
                <a:latin typeface="Arial"/>
                <a:cs typeface="Arial"/>
              </a:rPr>
              <a:t>100 COUNTRIES</a:t>
            </a:r>
          </a:p>
          <a:p>
            <a:pPr marL="285750" indent="-28575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/>
              <a:buChar char="•"/>
            </a:pPr>
            <a:r>
              <a:rPr lang="en-US" sz="1600" dirty="0">
                <a:latin typeface="Arial MT Lt"/>
                <a:cs typeface="Arial MT Lt"/>
              </a:rPr>
              <a:t>APPROXIMATELY </a:t>
            </a:r>
            <a:r>
              <a:rPr lang="en-US" sz="1600" b="1" dirty="0">
                <a:latin typeface="Arial"/>
                <a:cs typeface="Arial"/>
              </a:rPr>
              <a:t>8,900 EMPLOYEES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358775" y="188640"/>
            <a:ext cx="8074025" cy="6623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Our Global presence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7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24" y="6268211"/>
            <a:ext cx="8784336" cy="591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0"/>
            <a:ext cx="8782812" cy="982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6906" y="1029664"/>
            <a:ext cx="8790813" cy="51789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46049" y="304090"/>
            <a:ext cx="671155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Our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7296" y="304090"/>
            <a:ext cx="110687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Glo</a:t>
            </a:r>
            <a:r>
              <a:rPr sz="2800" spc="9" dirty="0" smtClean="0">
                <a:latin typeface="Arial"/>
                <a:cs typeface="Arial"/>
              </a:rPr>
              <a:t>b</a:t>
            </a:r>
            <a:r>
              <a:rPr sz="2800" spc="0" dirty="0" smtClean="0">
                <a:latin typeface="Arial"/>
                <a:cs typeface="Arial"/>
              </a:rPr>
              <a:t>al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60705" y="304090"/>
            <a:ext cx="1381949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Thermal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6655" y="304090"/>
            <a:ext cx="1580261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Cerami</a:t>
            </a:r>
            <a:r>
              <a:rPr sz="2800" spc="9" dirty="0" smtClean="0">
                <a:latin typeface="Arial"/>
                <a:cs typeface="Arial"/>
              </a:rPr>
              <a:t>c</a:t>
            </a:r>
            <a:r>
              <a:rPr sz="2800" spc="0" dirty="0" smtClean="0">
                <a:latin typeface="Arial"/>
                <a:cs typeface="Arial"/>
              </a:rPr>
              <a:t>s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69139" y="304090"/>
            <a:ext cx="148288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Foot</a:t>
            </a:r>
            <a:r>
              <a:rPr sz="2800" spc="4" dirty="0" smtClean="0">
                <a:latin typeface="Arial"/>
                <a:cs typeface="Arial"/>
              </a:rPr>
              <a:t>p</a:t>
            </a:r>
            <a:r>
              <a:rPr sz="2800" spc="0" dirty="0" smtClean="0">
                <a:latin typeface="Arial"/>
                <a:cs typeface="Arial"/>
              </a:rPr>
              <a:t>ri</a:t>
            </a:r>
            <a:r>
              <a:rPr sz="2800" spc="9" dirty="0" smtClean="0">
                <a:latin typeface="Arial"/>
                <a:cs typeface="Arial"/>
              </a:rPr>
              <a:t>n</a:t>
            </a:r>
            <a:r>
              <a:rPr sz="2800" spc="0" dirty="0" smtClean="0">
                <a:latin typeface="Arial"/>
                <a:cs typeface="Arial"/>
              </a:rPr>
              <a:t>t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82458" y="6399989"/>
            <a:ext cx="478143" cy="1137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4" dirty="0" smtClean="0">
                <a:latin typeface="Arial"/>
                <a:cs typeface="Arial"/>
              </a:rPr>
              <a:t>09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10</a:t>
            </a:r>
            <a:r>
              <a:rPr sz="700" spc="0" dirty="0" smtClean="0">
                <a:latin typeface="Arial"/>
                <a:cs typeface="Arial"/>
              </a:rPr>
              <a:t>/</a:t>
            </a:r>
            <a:r>
              <a:rPr sz="700" spc="-4" dirty="0" smtClean="0">
                <a:latin typeface="Arial"/>
                <a:cs typeface="Arial"/>
              </a:rPr>
              <a:t>201</a:t>
            </a:r>
            <a:r>
              <a:rPr sz="700" spc="0" dirty="0" smtClean="0">
                <a:latin typeface="Arial"/>
                <a:cs typeface="Arial"/>
              </a:rPr>
              <a:t>7</a:t>
            </a:r>
            <a:endParaRPr sz="7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51778" y="6606644"/>
            <a:ext cx="2108445" cy="1137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-14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orga</a:t>
            </a:r>
            <a:r>
              <a:rPr sz="700" spc="0" dirty="0" smtClean="0">
                <a:latin typeface="Arial"/>
                <a:cs typeface="Arial"/>
              </a:rPr>
              <a:t>n</a:t>
            </a:r>
            <a:r>
              <a:rPr sz="700" spc="31" dirty="0" smtClean="0">
                <a:latin typeface="Arial"/>
                <a:cs typeface="Arial"/>
              </a:rPr>
              <a:t> </a:t>
            </a:r>
            <a:r>
              <a:rPr sz="700" spc="4" dirty="0" smtClean="0">
                <a:latin typeface="Arial"/>
                <a:cs typeface="Arial"/>
              </a:rPr>
              <a:t>A</a:t>
            </a:r>
            <a:r>
              <a:rPr sz="700" spc="-4" dirty="0" smtClean="0">
                <a:latin typeface="Arial"/>
                <a:cs typeface="Arial"/>
              </a:rPr>
              <a:t>d</a:t>
            </a:r>
            <a:r>
              <a:rPr sz="700" spc="0" dirty="0" smtClean="0">
                <a:latin typeface="Arial"/>
                <a:cs typeface="Arial"/>
              </a:rPr>
              <a:t>v</a:t>
            </a:r>
            <a:r>
              <a:rPr sz="700" spc="-4" dirty="0" smtClean="0">
                <a:latin typeface="Arial"/>
                <a:cs typeface="Arial"/>
              </a:rPr>
              <a:t>an</a:t>
            </a:r>
            <a:r>
              <a:rPr sz="700" spc="0" dirty="0" smtClean="0">
                <a:latin typeface="Arial"/>
                <a:cs typeface="Arial"/>
              </a:rPr>
              <a:t>c</a:t>
            </a:r>
            <a:r>
              <a:rPr sz="700" spc="-4" dirty="0" smtClean="0">
                <a:latin typeface="Arial"/>
                <a:cs typeface="Arial"/>
              </a:rPr>
              <a:t>e</a:t>
            </a:r>
            <a:r>
              <a:rPr sz="700" spc="0" dirty="0" smtClean="0">
                <a:latin typeface="Arial"/>
                <a:cs typeface="Arial"/>
              </a:rPr>
              <a:t>d</a:t>
            </a:r>
            <a:r>
              <a:rPr sz="700" spc="-11" dirty="0" smtClean="0">
                <a:latin typeface="Arial"/>
                <a:cs typeface="Arial"/>
              </a:rPr>
              <a:t> </a:t>
            </a:r>
            <a:r>
              <a:rPr sz="700" spc="-14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a</a:t>
            </a:r>
            <a:r>
              <a:rPr sz="700" spc="0" dirty="0" smtClean="0">
                <a:latin typeface="Arial"/>
                <a:cs typeface="Arial"/>
              </a:rPr>
              <a:t>t</a:t>
            </a:r>
            <a:r>
              <a:rPr sz="700" spc="-4" dirty="0" smtClean="0">
                <a:latin typeface="Arial"/>
                <a:cs typeface="Arial"/>
              </a:rPr>
              <a:t>er</a:t>
            </a:r>
            <a:r>
              <a:rPr sz="700" spc="0" dirty="0" smtClean="0">
                <a:latin typeface="Arial"/>
                <a:cs typeface="Arial"/>
              </a:rPr>
              <a:t>ials</a:t>
            </a:r>
            <a:r>
              <a:rPr sz="700" spc="16" dirty="0" smtClean="0">
                <a:latin typeface="Arial"/>
                <a:cs typeface="Arial"/>
              </a:rPr>
              <a:t> </a:t>
            </a:r>
            <a:r>
              <a:rPr sz="700" spc="0" dirty="0" smtClean="0">
                <a:latin typeface="Arial"/>
                <a:cs typeface="Arial"/>
              </a:rPr>
              <a:t>Co</a:t>
            </a:r>
            <a:r>
              <a:rPr sz="700" spc="4" dirty="0" smtClean="0">
                <a:latin typeface="Arial"/>
                <a:cs typeface="Arial"/>
              </a:rPr>
              <a:t>m</a:t>
            </a:r>
            <a:r>
              <a:rPr sz="700" spc="9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er</a:t>
            </a:r>
            <a:r>
              <a:rPr sz="700" spc="0" dirty="0" smtClean="0">
                <a:latin typeface="Arial"/>
                <a:cs typeface="Arial"/>
              </a:rPr>
              <a:t>cial</a:t>
            </a:r>
            <a:r>
              <a:rPr sz="700" spc="-27" dirty="0" smtClean="0">
                <a:latin typeface="Arial"/>
                <a:cs typeface="Arial"/>
              </a:rPr>
              <a:t> </a:t>
            </a:r>
            <a:r>
              <a:rPr sz="700" spc="-14" dirty="0" smtClean="0">
                <a:latin typeface="Arial"/>
                <a:cs typeface="Arial"/>
              </a:rPr>
              <a:t>I</a:t>
            </a:r>
            <a:r>
              <a:rPr sz="700" spc="-4" dirty="0" smtClean="0">
                <a:latin typeface="Arial"/>
                <a:cs typeface="Arial"/>
              </a:rPr>
              <a:t>n</a:t>
            </a:r>
            <a:r>
              <a:rPr sz="700" spc="0" dirty="0" smtClean="0">
                <a:latin typeface="Arial"/>
                <a:cs typeface="Arial"/>
              </a:rPr>
              <a:t>f</a:t>
            </a:r>
            <a:r>
              <a:rPr sz="700" spc="-4" dirty="0" smtClean="0">
                <a:latin typeface="Arial"/>
                <a:cs typeface="Arial"/>
              </a:rPr>
              <a:t>or</a:t>
            </a:r>
            <a:r>
              <a:rPr sz="700" spc="9" dirty="0" smtClean="0">
                <a:latin typeface="Arial"/>
                <a:cs typeface="Arial"/>
              </a:rPr>
              <a:t>m</a:t>
            </a:r>
            <a:r>
              <a:rPr sz="700" spc="-4" dirty="0" smtClean="0">
                <a:latin typeface="Arial"/>
                <a:cs typeface="Arial"/>
              </a:rPr>
              <a:t>a</a:t>
            </a:r>
            <a:r>
              <a:rPr sz="700" spc="0" dirty="0" smtClean="0">
                <a:latin typeface="Arial"/>
                <a:cs typeface="Arial"/>
              </a:rPr>
              <a:t>ti</a:t>
            </a:r>
            <a:r>
              <a:rPr sz="700" spc="-4" dirty="0" smtClean="0">
                <a:latin typeface="Arial"/>
                <a:cs typeface="Arial"/>
              </a:rPr>
              <a:t>o</a:t>
            </a:r>
            <a:r>
              <a:rPr sz="700" spc="0" dirty="0" smtClean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927719" y="6606644"/>
            <a:ext cx="87804" cy="1137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5"/>
              </a:spcBef>
            </a:pPr>
            <a:r>
              <a:rPr sz="700" spc="0" dirty="0" smtClean="0">
                <a:latin typeface="Arial"/>
                <a:cs typeface="Arial"/>
              </a:rPr>
              <a:t>9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B04BB017-7B92-4BC2-BAA5-9996DD3C2A46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5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5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zh-CN" cap="none" dirty="0" smtClean="0">
                <a:latin typeface="+mn-lt"/>
              </a:rPr>
              <a:t/>
            </a:r>
            <a:br>
              <a:rPr lang="en-US" altLang="zh-CN" cap="none" dirty="0" smtClean="0">
                <a:latin typeface="+mn-lt"/>
              </a:rPr>
            </a:br>
            <a:r>
              <a:rPr lang="en-US" altLang="zh-CN" cap="none" dirty="0" smtClean="0">
                <a:latin typeface="+mn-lt"/>
              </a:rPr>
              <a:t>CUI – Corrosion Under Insulation</a:t>
            </a:r>
            <a:r>
              <a:rPr lang="en-US" altLang="zh-CN" i="1" cap="none" dirty="0" smtClean="0">
                <a:latin typeface="+mn-lt"/>
              </a:rPr>
              <a:t/>
            </a:r>
            <a:br>
              <a:rPr lang="en-US" altLang="zh-CN" i="1" cap="none" dirty="0" smtClean="0">
                <a:latin typeface="+mn-lt"/>
              </a:rPr>
            </a:br>
            <a:endParaRPr lang="en-US" altLang="zh-CN" i="1" cap="none" noProof="1" smtClean="0">
              <a:latin typeface="+mn-lt"/>
            </a:endParaRPr>
          </a:p>
        </p:txBody>
      </p:sp>
      <p:sp>
        <p:nvSpPr>
          <p:cNvPr id="25603" name="Rectangle 9"/>
          <p:cNvSpPr txBox="1">
            <a:spLocks noChangeArrowheads="1"/>
          </p:cNvSpPr>
          <p:nvPr/>
        </p:nvSpPr>
        <p:spPr bwMode="auto">
          <a:xfrm>
            <a:off x="346237" y="987138"/>
            <a:ext cx="5500861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zh-CN" sz="1600" dirty="0">
                <a:latin typeface="+mn-lt"/>
                <a:ea typeface="Microsoft YaHei" pitchFamily="34" charset="-122"/>
              </a:rPr>
              <a:t>Substantial researches and facts reveal:</a:t>
            </a:r>
          </a:p>
          <a:p>
            <a:endParaRPr lang="en-US" altLang="zh-CN" sz="1600" dirty="0">
              <a:latin typeface="+mn-lt"/>
              <a:ea typeface="Microsoft YaHei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TW" sz="1600" dirty="0">
                <a:latin typeface="+mn-lt"/>
                <a:ea typeface="Microsoft YaHei" pitchFamily="34" charset="-122"/>
              </a:rPr>
              <a:t>CUI </a:t>
            </a:r>
            <a:r>
              <a:rPr lang="en-US" altLang="zh-CN" sz="1600" dirty="0">
                <a:latin typeface="+mn-lt"/>
                <a:ea typeface="Microsoft YaHei" pitchFamily="34" charset="-122"/>
              </a:rPr>
              <a:t>is commonly seen in the pipes at the temp range of </a:t>
            </a:r>
            <a:r>
              <a:rPr lang="en-GB" altLang="zh-TW" sz="1600" dirty="0">
                <a:latin typeface="+mn-lt"/>
                <a:ea typeface="Microsoft YaHei" pitchFamily="34" charset="-122"/>
              </a:rPr>
              <a:t>-</a:t>
            </a:r>
            <a:r>
              <a:rPr lang="en-GB" altLang="zh-TW" sz="1600" dirty="0" smtClean="0">
                <a:latin typeface="+mn-lt"/>
                <a:ea typeface="Microsoft YaHei" pitchFamily="34" charset="-122"/>
              </a:rPr>
              <a:t>4 </a:t>
            </a:r>
            <a:r>
              <a:rPr lang="en-US" altLang="zh-CN" sz="1600" dirty="0" smtClean="0">
                <a:latin typeface="+mn-lt"/>
                <a:ea typeface="Microsoft YaHei" pitchFamily="34" charset="-122"/>
              </a:rPr>
              <a:t>~</a:t>
            </a:r>
            <a:r>
              <a:rPr lang="en-GB" altLang="zh-CN" sz="1600" dirty="0">
                <a:latin typeface="+mn-lt"/>
                <a:ea typeface="Microsoft YaHei" pitchFamily="34" charset="-122"/>
              </a:rPr>
              <a:t>3</a:t>
            </a:r>
            <a:r>
              <a:rPr lang="en-GB" altLang="zh-TW" sz="1600" dirty="0" smtClean="0">
                <a:latin typeface="+mn-lt"/>
                <a:ea typeface="Microsoft YaHei" pitchFamily="34" charset="-122"/>
              </a:rPr>
              <a:t>50</a:t>
            </a:r>
            <a:r>
              <a:rPr lang="en-GB" altLang="zh-TW" sz="1600" dirty="0">
                <a:latin typeface="+mn-lt"/>
                <a:ea typeface="Microsoft YaHei" pitchFamily="34" charset="-122"/>
              </a:rPr>
              <a:t>℃;</a:t>
            </a:r>
            <a:endParaRPr lang="zh-TW" altLang="en-GB" sz="1600" dirty="0">
              <a:latin typeface="+mn-lt"/>
              <a:ea typeface="Microsoft YaHei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>
                <a:latin typeface="+mn-lt"/>
                <a:ea typeface="Microsoft YaHei" pitchFamily="34" charset="-122"/>
              </a:rPr>
              <a:t>The primary reason of CUI is the  moisture </a:t>
            </a:r>
            <a:r>
              <a:rPr lang="en-US" altLang="zh-TW" sz="1600" dirty="0" smtClean="0">
                <a:latin typeface="+mn-lt"/>
                <a:ea typeface="Microsoft YaHei" pitchFamily="34" charset="-122"/>
              </a:rPr>
              <a:t>absorption </a:t>
            </a:r>
            <a:r>
              <a:rPr lang="en-US" altLang="zh-TW" sz="1600" dirty="0">
                <a:latin typeface="+mn-lt"/>
                <a:ea typeface="Microsoft YaHei" pitchFamily="34" charset="-122"/>
              </a:rPr>
              <a:t>of </a:t>
            </a:r>
            <a:r>
              <a:rPr lang="en-US" altLang="zh-TW" sz="1600" dirty="0" smtClean="0">
                <a:latin typeface="+mn-lt"/>
                <a:ea typeface="Microsoft YaHei" pitchFamily="34" charset="-122"/>
              </a:rPr>
              <a:t>insulation.</a:t>
            </a:r>
            <a:endParaRPr lang="zh-TW" altLang="en-GB" sz="1600" dirty="0">
              <a:latin typeface="+mn-lt"/>
              <a:ea typeface="Microsoft YaHei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Microsoft YaHei" pitchFamily="34" charset="-122"/>
              </a:rPr>
              <a:t>It is difficult to estimate where CUI takes place and there is very limited method to make detection;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Microsoft YaHei" pitchFamily="34" charset="-122"/>
              </a:rPr>
              <a:t>Corrosion takes place amazingly fast;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Microsoft YaHei" pitchFamily="34" charset="-122"/>
              </a:rPr>
              <a:t>Huge loss is caused by regular maintenance and irregular maintenance;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lt"/>
                <a:ea typeface="Microsoft YaHei" pitchFamily="34" charset="-122"/>
              </a:rPr>
              <a:t>CUI is the primary cause of pressure decrease, temp change, pipe damage and leakage, and safety incident.</a:t>
            </a:r>
            <a:endParaRPr lang="en-GB" altLang="zh-TW" sz="1600" dirty="0">
              <a:latin typeface="+mn-lt"/>
              <a:ea typeface="Microsoft YaHei" pitchFamily="34" charset="-122"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914" y="1184575"/>
            <a:ext cx="2690710" cy="2018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4" descr="http://www.qingxi168.com/bookpic/201041515411526741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109" y="4323712"/>
            <a:ext cx="256032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58" y="4323711"/>
            <a:ext cx="2615356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0A7DBCC-D8C8-4D74-919B-2A447D6E114C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6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3" y="4323712"/>
            <a:ext cx="2692189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effectLst/>
        </p:spPr>
      </p:pic>
    </p:spTree>
    <p:extLst>
      <p:ext uri="{BB962C8B-B14F-4D97-AF65-F5344CB8AC3E}">
        <p14:creationId xmlns:p14="http://schemas.microsoft.com/office/powerpoint/2010/main" val="3015198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890" y="70424"/>
            <a:ext cx="8425561" cy="986400"/>
          </a:xfrm>
        </p:spPr>
        <p:txBody>
          <a:bodyPr/>
          <a:lstStyle/>
          <a:p>
            <a:r>
              <a:rPr lang="en-US" dirty="0" smtClean="0"/>
              <a:t>What Features are mainly requested?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srgbClr val="000000"/>
                </a:solidFill>
              </a:rPr>
              <a:t>Morgan Advanced Materials Confidential Information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7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532A7880-B4C6-4EDB-AD09-5E8A8DCD2B1C}" type="datetime1">
              <a:rPr lang="en-GB" smtClean="0">
                <a:solidFill>
                  <a:srgbClr val="000000"/>
                </a:solidFill>
              </a:rPr>
              <a:pPr/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775" y="1059317"/>
            <a:ext cx="8249792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Industrial</a:t>
            </a:r>
          </a:p>
          <a:p>
            <a:endParaRPr lang="en-GB" b="1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Moisture prevention (Preventing CUI or resistance to CUI, resistance to water)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Corrosion resistance (Chloride content as reaction to austenitic stainless steel (corrosion).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Maintain temperature difference along the pipe run.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M</a:t>
            </a:r>
            <a:r>
              <a:rPr lang="en-GB" sz="1800" dirty="0" smtClean="0"/>
              <a:t>aintain/control heat flow rate.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err="1"/>
              <a:t>Handleable</a:t>
            </a:r>
            <a:r>
              <a:rPr lang="en-GB" sz="1800" dirty="0"/>
              <a:t> – low dust, not fragile, minimal free </a:t>
            </a:r>
            <a:r>
              <a:rPr lang="en-GB" sz="1800" dirty="0" err="1"/>
              <a:t>fiber</a:t>
            </a:r>
            <a:r>
              <a:rPr lang="en-GB" sz="1800" dirty="0"/>
              <a:t> irritation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Resistance to impact (Walking through resistance).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Limited maintenance, ease of repairing.</a:t>
            </a:r>
            <a:endParaRPr lang="en-GB" sz="18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/>
              <a:t>P</a:t>
            </a:r>
            <a:r>
              <a:rPr lang="en-GB" sz="1800" dirty="0" smtClean="0"/>
              <a:t>ipe congestion.</a:t>
            </a:r>
            <a:endParaRPr lang="en-GB" sz="18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Carbon </a:t>
            </a:r>
            <a:r>
              <a:rPr lang="en-GB" sz="1800" dirty="0"/>
              <a:t>footprint (as result of poor management insulation</a:t>
            </a:r>
            <a:r>
              <a:rPr lang="en-GB" sz="1800" dirty="0" smtClean="0"/>
              <a:t>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Energy saving by maximizing process control and reducing heat </a:t>
            </a:r>
            <a:r>
              <a:rPr lang="en-US" sz="1800" dirty="0" smtClean="0"/>
              <a:t>losses.</a:t>
            </a:r>
            <a:endParaRPr lang="en-US" sz="18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 smtClean="0"/>
          </a:p>
          <a:p>
            <a:endParaRPr lang="en-GB" b="1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108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CUI - Prevention - Morgan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144437"/>
            <a:ext cx="5509369" cy="32407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Microporous Insulation</a:t>
            </a:r>
          </a:p>
          <a:p>
            <a:r>
              <a:rPr lang="en-US" sz="1800" dirty="0" smtClean="0"/>
              <a:t>Hydrophobic (through the mix) – breathable against moisture</a:t>
            </a:r>
          </a:p>
          <a:p>
            <a:r>
              <a:rPr lang="en-US" sz="1800" dirty="0"/>
              <a:t>W</a:t>
            </a:r>
            <a:r>
              <a:rPr lang="en-US" sz="1800" dirty="0" smtClean="0"/>
              <a:t>ater repellent (through encapsulation) – </a:t>
            </a:r>
            <a:r>
              <a:rPr lang="en-US" sz="1800" dirty="0" err="1" smtClean="0"/>
              <a:t>aluminium</a:t>
            </a:r>
            <a:r>
              <a:rPr lang="en-US" sz="1800" dirty="0" smtClean="0"/>
              <a:t> barrier (600C)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 err="1" smtClean="0"/>
              <a:t>Superwool</a:t>
            </a:r>
            <a:r>
              <a:rPr lang="en-US" sz="2000" b="1" dirty="0" smtClean="0"/>
              <a:t> Plus Blanket</a:t>
            </a:r>
            <a:r>
              <a:rPr lang="en-US" sz="2000" dirty="0" smtClean="0"/>
              <a:t> </a:t>
            </a:r>
          </a:p>
          <a:p>
            <a:r>
              <a:rPr lang="en-US" sz="1800" dirty="0" smtClean="0"/>
              <a:t>Hydrophobic – breathable against moisture.</a:t>
            </a:r>
          </a:p>
          <a:p>
            <a:r>
              <a:rPr lang="en-US" sz="1800" dirty="0" smtClean="0"/>
              <a:t>Leachable Chloride according to ASTM C </a:t>
            </a:r>
            <a:r>
              <a:rPr lang="en-US" sz="1800" dirty="0" smtClean="0"/>
              <a:t>871 - Below </a:t>
            </a:r>
            <a:r>
              <a:rPr lang="en-US" sz="1800" dirty="0" smtClean="0"/>
              <a:t>10 ppm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8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82F0F58A-5F29-495F-979A-6EDBEE759933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28" t="39301" b="9962"/>
          <a:stretch/>
        </p:blipFill>
        <p:spPr>
          <a:xfrm>
            <a:off x="6228184" y="1058957"/>
            <a:ext cx="2446189" cy="21540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555776" y="4149080"/>
            <a:ext cx="2904781" cy="20538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01008"/>
            <a:ext cx="2469502" cy="220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5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utilization in hot piping insulation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FB11-4D78-4C7E-8549-69B26CC43787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3EAAD8B-9D6F-4F23-83B8-7813EEFA0D54}" type="datetime1">
              <a:rPr lang="en-GB" smtClean="0">
                <a:solidFill>
                  <a:srgbClr val="000000"/>
                </a:solidFill>
              </a:rPr>
              <a:t>07/05/2018</a:t>
            </a:fld>
            <a:endParaRPr lang="en-GB" dirty="0">
              <a:solidFill>
                <a:srgbClr val="000000"/>
              </a:solidFill>
            </a:endParaRPr>
          </a:p>
        </p:txBody>
      </p:sp>
      <p:graphicFrame>
        <p:nvGraphicFramePr>
          <p:cNvPr id="7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452995"/>
              </p:ext>
            </p:extLst>
          </p:nvPr>
        </p:nvGraphicFramePr>
        <p:xfrm>
          <a:off x="539554" y="1149426"/>
          <a:ext cx="8136902" cy="3345144"/>
        </p:xfrm>
        <a:graphic>
          <a:graphicData uri="http://schemas.openxmlformats.org/drawingml/2006/table">
            <a:tbl>
              <a:tblPr/>
              <a:tblGrid>
                <a:gridCol w="1992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60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Materials </a:t>
                      </a:r>
                      <a:r>
                        <a:rPr lang="it-IT" sz="12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in % </a:t>
                      </a:r>
                      <a:r>
                        <a:rPr lang="it-IT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(</a:t>
                      </a:r>
                      <a:r>
                        <a:rPr lang="it-IT" sz="12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quantity</a:t>
                      </a:r>
                      <a:r>
                        <a:rPr lang="it-IT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)</a:t>
                      </a:r>
                      <a:endParaRPr lang="it-IT" sz="1200" b="1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Process piping</a:t>
                      </a:r>
                      <a:endParaRPr lang="it-IT" sz="1200" b="1" baseline="0" dirty="0" smtClean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 smtClean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Transport piping</a:t>
                      </a: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Temperature </a:t>
                      </a:r>
                      <a:r>
                        <a:rPr lang="it-IT" sz="12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range</a:t>
                      </a:r>
                      <a:endParaRPr lang="it-IT" sz="1200" b="1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250 </a:t>
                      </a:r>
                      <a:r>
                        <a:rPr lang="it-IT" sz="12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to</a:t>
                      </a: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450°C</a:t>
                      </a: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up </a:t>
                      </a:r>
                      <a:r>
                        <a:rPr lang="it-IT" sz="12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to</a:t>
                      </a: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650°C</a:t>
                      </a: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1000°C  (heaters)</a:t>
                      </a: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chemeClr val="bg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Stone </a:t>
                      </a: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fibers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28%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40%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/>
                      </a:r>
                      <a:b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</a:br>
                      <a: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  </a:t>
                      </a: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30%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6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Foamglass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25%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 </a:t>
                      </a: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/>
                      </a:r>
                      <a:b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</a:br>
                      <a:r>
                        <a:rPr lang="it-IT" sz="1200" dirty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  </a:t>
                      </a: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20%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Casi and Perlite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15%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25%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34% 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other</a:t>
                      </a: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</a:t>
                      </a: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fibers</a:t>
                      </a: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</a:t>
                      </a: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incl</a:t>
                      </a: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</a:t>
                      </a: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glass</a:t>
                      </a:r>
                      <a:endParaRPr lang="it-IT" sz="12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25%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30%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65%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Only</a:t>
                      </a: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HT </a:t>
                      </a:r>
                      <a:r>
                        <a:rPr lang="it-IT" sz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fibers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20%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MP and aerogel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10%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5%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Glass</a:t>
                      </a:r>
                      <a:r>
                        <a:rPr lang="it-IT" sz="12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</a:t>
                      </a:r>
                      <a:r>
                        <a:rPr lang="it-IT" sz="1200" b="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beads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Foams</a:t>
                      </a: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 (PU, </a:t>
                      </a:r>
                      <a:r>
                        <a:rPr lang="it-IT" sz="12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etc</a:t>
                      </a:r>
                      <a:r>
                        <a:rPr lang="it-IT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)</a:t>
                      </a:r>
                      <a:endParaRPr lang="it-IT" sz="1200" b="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5%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-</a:t>
                      </a:r>
                      <a:endParaRPr lang="it-IT" sz="1200" dirty="0">
                        <a:solidFill>
                          <a:schemeClr val="tx1"/>
                        </a:solidFill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latin typeface="Arial" pitchFamily="34" charset="0"/>
                          <a:ea typeface="PMingLiU"/>
                          <a:cs typeface="Arial" pitchFamily="34" charset="0"/>
                        </a:rPr>
                        <a:t>15%</a:t>
                      </a:r>
                      <a:endParaRPr lang="it-IT" sz="1200" dirty="0">
                        <a:latin typeface="Arial" pitchFamily="34" charset="0"/>
                        <a:ea typeface="PMingLiU"/>
                        <a:cs typeface="Arial" pitchFamily="34" charset="0"/>
                      </a:endParaRPr>
                    </a:p>
                  </a:txBody>
                  <a:tcPr marL="6095" marR="6095" marT="6095" marB="60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Rettangolo 3"/>
          <p:cNvSpPr>
            <a:spLocks noChangeArrowheads="1"/>
          </p:cNvSpPr>
          <p:nvPr/>
        </p:nvSpPr>
        <p:spPr bwMode="auto">
          <a:xfrm>
            <a:off x="323528" y="4592456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1400" dirty="0" smtClean="0"/>
              <a:t>Piping insulation (mechanical insulation) is generally combined with the delivery of the cladding +installation in situ.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1400" dirty="0" smtClean="0"/>
              <a:t>Fibers (mineral wool</a:t>
            </a:r>
            <a:r>
              <a:rPr lang="en-US" sz="1400" dirty="0"/>
              <a:t>) followed by calcium silicate have </a:t>
            </a:r>
            <a:r>
              <a:rPr lang="en-US" sz="1400" dirty="0" smtClean="0"/>
              <a:t>a predominant portion of the market but tendency is to find more reliable alternatives (pedestrian resistance, CUI, stability over time, H&amp;S, energy saving, cladding and installation time savings)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1400" dirty="0" smtClean="0"/>
              <a:t>Coatings are more and more often they are complementary to ‘solid’ insulation as being part of a system (same as cladding)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46310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67&quot;/&gt;&lt;CPresentation id=&quot;1&quot;&gt;&lt;m_precDefaultNumber/&gt;&lt;m_precDefaultPercent/&gt;&lt;m_precDefaultDate/&gt;&lt;m_precDefaultYear/&gt;&lt;m_precDefaultQuarter/&gt;&lt;m_precDefaultMonth/&gt;&lt;m_precDefaultWeek/&gt;&lt;m_precDefaultDay/&gt;&lt;m_mruColor&gt;&lt;m_vecMRU length=&quot;1&quot;&gt;&lt;elem m_fUsage=&quot;1.00000000000000000000E+000&quot;&gt;&lt;m_msothmcolidx val=&quot;0&quot;/&gt;&lt;m_rgb r=&quot;c4&quot; g=&quot;e9&quot; b=&quot;ff&quot;/&gt;&lt;m_ppcolschidx tagver0=&quot;23004&quot; tagname0=&quot;m_ppcolschidxUNRECOGNIZED&quot; val=&quot;0&quot;/&gt;&lt;m_nBrightness val=&quot;0&quot;/&gt;&lt;/elem&gt;&lt;/m_vecMRU&gt;&lt;/m_mruColor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organ Advanced Materials">
  <a:themeElements>
    <a:clrScheme name="Morgan">
      <a:dk1>
        <a:srgbClr val="000000"/>
      </a:dk1>
      <a:lt1>
        <a:srgbClr val="FFFFFF"/>
      </a:lt1>
      <a:dk2>
        <a:srgbClr val="AB0635"/>
      </a:dk2>
      <a:lt2>
        <a:srgbClr val="F78F1E"/>
      </a:lt2>
      <a:accent1>
        <a:srgbClr val="CCDAF0"/>
      </a:accent1>
      <a:accent2>
        <a:srgbClr val="ADC5E7"/>
      </a:accent2>
      <a:accent3>
        <a:srgbClr val="85A0CB"/>
      </a:accent3>
      <a:accent4>
        <a:srgbClr val="4F81BC"/>
      </a:accent4>
      <a:accent5>
        <a:srgbClr val="4976AD"/>
      </a:accent5>
      <a:accent6>
        <a:srgbClr val="406A9C"/>
      </a:accent6>
      <a:hlink>
        <a:srgbClr val="7E7E7E"/>
      </a:hlink>
      <a:folHlink>
        <a:srgbClr val="406A9C"/>
      </a:folHlink>
    </a:clrScheme>
    <a:fontScheme name="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Morgan Example Slides</Template>
  <TotalTime>1980</TotalTime>
  <Words>1513</Words>
  <Application>Microsoft Office PowerPoint</Application>
  <PresentationFormat>On-screen Show (4:3)</PresentationFormat>
  <Paragraphs>333</Paragraphs>
  <Slides>24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Microsoft YaHei</vt:lpstr>
      <vt:lpstr>MS PGothic</vt:lpstr>
      <vt:lpstr>宋体</vt:lpstr>
      <vt:lpstr>Arial</vt:lpstr>
      <vt:lpstr>Arial MT Lt</vt:lpstr>
      <vt:lpstr>DFKai-SB</vt:lpstr>
      <vt:lpstr>Franklin Gothic Book</vt:lpstr>
      <vt:lpstr>Gill Sans MT</vt:lpstr>
      <vt:lpstr>Heiti TC Light</vt:lpstr>
      <vt:lpstr>Heiti TC Medium</vt:lpstr>
      <vt:lpstr>隶书</vt:lpstr>
      <vt:lpstr>PMingLiU</vt:lpstr>
      <vt:lpstr>Times New Roman</vt:lpstr>
      <vt:lpstr>Wingdings</vt:lpstr>
      <vt:lpstr>Morgan Advanced Materials</vt:lpstr>
      <vt:lpstr>think-cell Slide</vt:lpstr>
      <vt:lpstr>Morgan Advanced Materials Thermal Product Division</vt:lpstr>
      <vt:lpstr>PowerPoint Presentation</vt:lpstr>
      <vt:lpstr>PowerPoint Presentation</vt:lpstr>
      <vt:lpstr>PowerPoint Presentation</vt:lpstr>
      <vt:lpstr>PowerPoint Presentation</vt:lpstr>
      <vt:lpstr> CUI – Corrosion Under Insulation </vt:lpstr>
      <vt:lpstr>What Features are mainly requested?</vt:lpstr>
      <vt:lpstr>CUI - Prevention - Morgan solutions</vt:lpstr>
      <vt:lpstr>Product utilization in hot piping insulation</vt:lpstr>
      <vt:lpstr>Insulation thickness by product - Examples</vt:lpstr>
      <vt:lpstr>Pipe Insulation in O&amp;G - Value Proposition</vt:lpstr>
      <vt:lpstr>Pipe Insulation – Superwool Plus Blanket</vt:lpstr>
      <vt:lpstr>Pipe Insulation – Comparison of</vt:lpstr>
      <vt:lpstr>Example of optimization on pipe racks density and space</vt:lpstr>
      <vt:lpstr>Pipe Rack – Space Optimization</vt:lpstr>
      <vt:lpstr>Pipe rack congestion – Space optimization</vt:lpstr>
      <vt:lpstr>Pipe Insulation – Cost Saving on Cladding </vt:lpstr>
      <vt:lpstr>Superwool Plus Blankets VS Mineral Wool</vt:lpstr>
      <vt:lpstr>WDS® Microporous: a highly efficient insulation</vt:lpstr>
      <vt:lpstr>Why using WDS® Microporous Insulation ?</vt:lpstr>
      <vt:lpstr>PowerPoint Presentation</vt:lpstr>
      <vt:lpstr>Pipe Clamp Support</vt:lpstr>
      <vt:lpstr>Corrosion under insulation - Summary</vt:lpstr>
      <vt:lpstr>PowerPoint Presentation</vt:lpstr>
    </vt:vector>
  </TitlesOfParts>
  <Company>Morgan Technical Ceramics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 Agency Performance</dc:title>
  <dc:creator>Scott Bentley</dc:creator>
  <cp:lastModifiedBy>Anna Amar Deep</cp:lastModifiedBy>
  <cp:revision>162</cp:revision>
  <cp:lastPrinted>2016-02-19T11:11:29Z</cp:lastPrinted>
  <dcterms:created xsi:type="dcterms:W3CDTF">2015-04-08T15:46:36Z</dcterms:created>
  <dcterms:modified xsi:type="dcterms:W3CDTF">2018-05-07T11:33:13Z</dcterms:modified>
</cp:coreProperties>
</file>