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303" r:id="rId3"/>
    <p:sldId id="302" r:id="rId4"/>
    <p:sldId id="304" r:id="rId5"/>
    <p:sldId id="317" r:id="rId6"/>
    <p:sldId id="318" r:id="rId7"/>
    <p:sldId id="319" r:id="rId8"/>
    <p:sldId id="320" r:id="rId9"/>
    <p:sldId id="321" r:id="rId10"/>
    <p:sldId id="322" r:id="rId11"/>
    <p:sldId id="305" r:id="rId12"/>
    <p:sldId id="307" r:id="rId13"/>
    <p:sldId id="308" r:id="rId14"/>
    <p:sldId id="309" r:id="rId15"/>
    <p:sldId id="314" r:id="rId16"/>
    <p:sldId id="310" r:id="rId17"/>
    <p:sldId id="329" r:id="rId18"/>
    <p:sldId id="327" r:id="rId19"/>
    <p:sldId id="328" r:id="rId20"/>
    <p:sldId id="326" r:id="rId21"/>
    <p:sldId id="325" r:id="rId22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8" autoAdjust="0"/>
    <p:restoredTop sz="94660"/>
  </p:normalViewPr>
  <p:slideViewPr>
    <p:cSldViewPr snapToGrid="0">
      <p:cViewPr varScale="1">
        <p:scale>
          <a:sx n="73" d="100"/>
          <a:sy n="73" d="100"/>
        </p:scale>
        <p:origin x="4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2BF5A8-5DA5-45DA-BDBF-0477B0F1515D}" type="datetimeFigureOut">
              <a:rPr lang="en-US" smtClean="0"/>
              <a:t>05-May-18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956B9B-0C37-4A4B-AE5B-B24538206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31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E0585-FA0C-4E8D-B0E7-9E163F976B68}" type="datetime1">
              <a:rPr lang="en-US" smtClean="0"/>
              <a:t>05-May-18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461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43E4C-97A2-451B-85F9-6E829F07B378}" type="datetime1">
              <a:rPr lang="en-US" smtClean="0"/>
              <a:t>05-May-18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64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DFE9D-57BC-4987-B5D4-F35398E4A123}" type="datetime1">
              <a:rPr lang="en-US" smtClean="0"/>
              <a:t>05-May-18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518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EC59-72F5-43F8-A289-0C28A45764F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05-May-18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23DB1-A015-4766-ADE2-4B7D960CBEF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5045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EC59-72F5-43F8-A289-0C28A45764F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05-May-18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23DB1-A015-4766-ADE2-4B7D960CBEF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5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EC59-72F5-43F8-A289-0C28A45764F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05-May-18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23DB1-A015-4766-ADE2-4B7D960CBEF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7986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EC59-72F5-43F8-A289-0C28A45764F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05-May-18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23DB1-A015-4766-ADE2-4B7D960CBEF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3931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EC59-72F5-43F8-A289-0C28A45764F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05-May-18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23DB1-A015-4766-ADE2-4B7D960CBEF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4889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EC59-72F5-43F8-A289-0C28A45764F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05-May-18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23DB1-A015-4766-ADE2-4B7D960CBEF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5372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EC59-72F5-43F8-A289-0C28A45764F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05-May-18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23DB1-A015-4766-ADE2-4B7D960CBEF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0192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EC59-72F5-43F8-A289-0C28A45764F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05-May-18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23DB1-A015-4766-ADE2-4B7D960CBEF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929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31E30-58F9-44CD-A566-41D7826F9116}" type="datetime1">
              <a:rPr lang="en-US" smtClean="0"/>
              <a:t>05-May-18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3171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EC59-72F5-43F8-A289-0C28A45764F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05-May-18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23DB1-A015-4766-ADE2-4B7D960CBEF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661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EC59-72F5-43F8-A289-0C28A45764F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05-May-18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23DB1-A015-4766-ADE2-4B7D960CBEF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1462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8EC59-72F5-43F8-A289-0C28A45764F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05-May-18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23DB1-A015-4766-ADE2-4B7D960CBEF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224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E154-E1F0-4C41-B640-2AAE98B48FB3}" type="datetime1">
              <a:rPr lang="en-US" smtClean="0"/>
              <a:t>05-May-18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113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63F29-4C9E-42DF-82C9-18AD83180DC2}" type="datetime1">
              <a:rPr lang="en-US" smtClean="0"/>
              <a:t>05-May-18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023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71B8B-F30A-4C99-882B-A5EE32523BB5}" type="datetime1">
              <a:rPr lang="en-US" smtClean="0"/>
              <a:t>05-May-18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546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1334C-D852-484D-936A-2D0D8FF9ACFB}" type="datetime1">
              <a:rPr lang="en-US" smtClean="0"/>
              <a:t>05-May-18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140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7264A-C9AB-4A9D-B148-A42A49174C84}" type="datetime1">
              <a:rPr lang="en-US" smtClean="0"/>
              <a:t>05-May-18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722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3B1FE-7A75-49B6-853E-C78716E899CB}" type="datetime1">
              <a:rPr lang="en-US" smtClean="0"/>
              <a:t>05-May-18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497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A5DF6-91F5-4E37-886B-8B7D5E097065}" type="datetime1">
              <a:rPr lang="en-US" smtClean="0"/>
              <a:t>05-May-18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727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37DCB-5F2E-4C80-AA3F-B625A64C30C6}" type="datetime1">
              <a:rPr lang="en-US" smtClean="0"/>
              <a:t>05-May-18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18932F-662A-4CA7-A412-DD56CA37B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5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8EC59-72F5-43F8-A289-0C28A45764F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05-May-18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23DB1-A015-4766-ADE2-4B7D960CBEF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942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ic.edu.sa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9958" y="911768"/>
            <a:ext cx="9144000" cy="2387600"/>
          </a:xfrm>
        </p:spPr>
        <p:txBody>
          <a:bodyPr/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Piping </a:t>
            </a:r>
            <a:r>
              <a:rPr lang="en-US" sz="4000" b="1" dirty="0" err="1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Cathodic</a:t>
            </a:r>
            <a:r>
              <a:rPr lang="en-US" sz="40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Protection System Maintenance and Management</a:t>
            </a:r>
            <a:endParaRPr lang="en-US" sz="36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584" y="4421393"/>
            <a:ext cx="2635623" cy="2132635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1929" y="4421393"/>
            <a:ext cx="9144000" cy="157955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000" b="1" dirty="0" smtClean="0">
                <a:solidFill>
                  <a:srgbClr val="000000"/>
                </a:solidFill>
                <a:effectLst/>
                <a:latin typeface="Lucida Calligraphy" panose="030101010101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Dr Ibrahim K. Rajab</a:t>
            </a:r>
            <a:endParaRPr lang="en-US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sz="2000" b="1" dirty="0" smtClean="0">
                <a:solidFill>
                  <a:srgbClr val="000000"/>
                </a:solidFill>
                <a:effectLst/>
                <a:latin typeface="Lucida Calligraphy" panose="030101010101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Dept. of Mech. &amp; Manuf. Eng.</a:t>
            </a:r>
            <a:endParaRPr lang="en-US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sz="2000" b="1" dirty="0" smtClean="0">
                <a:solidFill>
                  <a:srgbClr val="000000"/>
                </a:solidFill>
                <a:effectLst/>
                <a:latin typeface="Lucida Calligraphy" panose="030101010101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Jubail Industrial college</a:t>
            </a:r>
            <a:endParaRPr lang="en-US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sz="2000" b="1" dirty="0" smtClean="0">
                <a:solidFill>
                  <a:srgbClr val="000000"/>
                </a:solidFill>
                <a:effectLst/>
                <a:latin typeface="Lucida Calligraphy" panose="030101010101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TELE:     00966-13- 340</a:t>
            </a:r>
            <a:r>
              <a:rPr lang="en-US" sz="2000" b="1" dirty="0" smtClean="0">
                <a:solidFill>
                  <a:srgbClr val="1F497D"/>
                </a:solidFill>
                <a:effectLst/>
                <a:latin typeface="Lucida Calligraphy" panose="030101010101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2000 ext. </a:t>
            </a:r>
            <a:r>
              <a:rPr lang="en-US" sz="2000" b="1" dirty="0" smtClean="0">
                <a:solidFill>
                  <a:srgbClr val="000000"/>
                </a:solidFill>
                <a:effectLst/>
                <a:latin typeface="Lucida Calligraphy" panose="030101010101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000" b="1" dirty="0" smtClean="0">
                <a:solidFill>
                  <a:srgbClr val="1F497D"/>
                </a:solidFill>
                <a:effectLst/>
                <a:latin typeface="Lucida Calligraphy" panose="030101010101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248</a:t>
            </a:r>
            <a:endParaRPr lang="en-US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sz="2000" b="1" dirty="0" smtClean="0">
                <a:solidFill>
                  <a:srgbClr val="000000"/>
                </a:solidFill>
                <a:effectLst/>
                <a:latin typeface="Lucida Calligraphy" panose="030101010101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Mobile:   00966-502287486</a:t>
            </a:r>
            <a:endParaRPr lang="en-US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sz="2000" b="1" dirty="0" smtClean="0">
                <a:solidFill>
                  <a:srgbClr val="000000"/>
                </a:solidFill>
                <a:effectLst/>
                <a:latin typeface="Lucida Calligraphy" panose="030101010101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FAX:      00966-13- 3409904</a:t>
            </a:r>
            <a:endParaRPr lang="en-US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sz="2000" b="1" dirty="0" smtClean="0">
                <a:solidFill>
                  <a:srgbClr val="000000"/>
                </a:solidFill>
                <a:effectLst/>
                <a:latin typeface="Lucida Calligraphy" panose="030101010101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rajab.ike.googlepages.com</a:t>
            </a:r>
            <a:endParaRPr lang="en-US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sz="2000" b="1" u="sng" dirty="0" smtClean="0">
                <a:solidFill>
                  <a:srgbClr val="0000FF"/>
                </a:solidFill>
                <a:effectLst/>
                <a:latin typeface="Lucida Calligraphy" panose="03010101010101010101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www.jic.edu.sa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6691" y="4421394"/>
            <a:ext cx="2439445" cy="22339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82" y="0"/>
            <a:ext cx="2757562" cy="15675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783" y="139772"/>
            <a:ext cx="8260080" cy="1253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07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/>
              <a:t>10</a:t>
            </a:fld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2273" y="20028"/>
            <a:ext cx="11962504" cy="7094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 Monitoring </a:t>
            </a:r>
            <a:r>
              <a:rPr lang="en-US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r>
              <a:rPr lang="en-US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Hardware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and software are expected to have the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following features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1. Communicate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with multiple interfaces like GSM, Radio, 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  TETRA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, RS-485,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Fibre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Optic, etc.  </a:t>
            </a: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2. Web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based</a:t>
            </a: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3. Centralized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and shared information.                           </a:t>
            </a: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4. Map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locations</a:t>
            </a: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Analyse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Rectifier status and control</a:t>
            </a: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6. Alarms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7. Historical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measurement trends and –reports</a:t>
            </a: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8. Alarms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forwarding to GSM and e-mail</a:t>
            </a: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9. System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diagnostics </a:t>
            </a:r>
          </a:p>
          <a:p>
            <a:endParaRPr lang="en-US" sz="3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21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273" y="20028"/>
            <a:ext cx="11962504" cy="7386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 Monitoring </a:t>
            </a:r>
            <a:r>
              <a:rPr lang="en-US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 </a:t>
            </a:r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(Continued)</a:t>
            </a:r>
            <a:endParaRPr lang="en-US" sz="40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</a:p>
          <a:p>
            <a:r>
              <a:rPr lang="en-GB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Monitoring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is based on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Remote Monitoring Units-</a:t>
            </a: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RMU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controllers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(also called RTU- Remote Terminal Units or  </a:t>
            </a: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WRMU-Wireless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Remote Monitoring Unit). </a:t>
            </a:r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RMU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installed on the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rectifier site where the power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supplied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it.</a:t>
            </a:r>
          </a:p>
          <a:p>
            <a:endParaRPr lang="en-US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Rectifier CP current is measured as a voltage (0-50mV) over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the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shunt resistor located in the rectifier. </a:t>
            </a:r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Rectifier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voltage is measured directly from the rectifier output </a:t>
            </a:r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and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normally in the range of 0-100 VDC. </a:t>
            </a:r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3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32273" y="946967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32273" y="2914957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32273" y="4398315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38145"/>
            <a:ext cx="493819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73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273" y="20028"/>
            <a:ext cx="12080838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 Monitoring </a:t>
            </a:r>
            <a:r>
              <a:rPr lang="en-US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 </a:t>
            </a:r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(Continued)</a:t>
            </a:r>
            <a:r>
              <a:rPr lang="en-US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</a:p>
          <a:p>
            <a:r>
              <a:rPr lang="en-GB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CP-RMUs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designed to withstand the very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harsh </a:t>
            </a: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outdoor CP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conditions e.g. high underground currents, </a:t>
            </a:r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severe desert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lightning, sand storms, high peak temperature </a:t>
            </a:r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(+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70°C),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corrosive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climate etc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1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RMUs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communicate wirelessly and </a:t>
            </a:r>
            <a:r>
              <a:rPr lang="en-US" sz="3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bidirectionally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with CP </a:t>
            </a:r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Cloud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SCADA System through GSM / GPRS / Internet </a:t>
            </a:r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networks.</a:t>
            </a:r>
          </a:p>
          <a:p>
            <a:r>
              <a:rPr lang="en-US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The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default GPRS communication can be optionally replaced </a:t>
            </a:r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with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SMS as backup communication method. Servers and CP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GSM-RMUs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be maintained remotely via GSM and Internet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networks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0" y="645753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32273" y="2999633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32273" y="4591501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07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273" y="20028"/>
            <a:ext cx="1208083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 Monitoring </a:t>
            </a:r>
            <a:r>
              <a:rPr lang="en-US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 </a:t>
            </a:r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(Continued)</a:t>
            </a:r>
            <a:r>
              <a:rPr lang="en-US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</a:p>
          <a:p>
            <a:r>
              <a:rPr lang="en-GB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measured data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automatically transmitted in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management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to the system HQ where it is displayed and </a:t>
            </a:r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archived.  </a:t>
            </a:r>
          </a:p>
          <a:p>
            <a:endParaRPr lang="en-US" sz="8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The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is proactive - identifying potential corrosion </a:t>
            </a:r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problems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wherever and whenever they occur and alerting the </a:t>
            </a:r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operator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immediately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latin typeface="Tahoma" panose="020B0604030504040204" pitchFamily="34" charset="0"/>
              </a:rPr>
              <a:t>    Monitoring activities include the following:</a:t>
            </a:r>
            <a:endParaRPr lang="en-US" sz="3200" dirty="0">
              <a:latin typeface="Tahoma" panose="020B0604030504040204" pitchFamily="34" charset="0"/>
            </a:endParaRPr>
          </a:p>
          <a:p>
            <a:r>
              <a:rPr lang="en-US" sz="3200" dirty="0" smtClean="0">
                <a:latin typeface="Tahoma" panose="020B0604030504040204" pitchFamily="34" charset="0"/>
              </a:rPr>
              <a:t>	1. Pipe-to-soil </a:t>
            </a:r>
            <a:r>
              <a:rPr lang="en-US" sz="3200" dirty="0">
                <a:latin typeface="Tahoma" panose="020B0604030504040204" pitchFamily="34" charset="0"/>
              </a:rPr>
              <a:t>potential</a:t>
            </a:r>
          </a:p>
          <a:p>
            <a:r>
              <a:rPr lang="en-US" sz="3200" dirty="0" smtClean="0">
                <a:latin typeface="Tahoma" panose="020B0604030504040204" pitchFamily="34" charset="0"/>
              </a:rPr>
              <a:t>	2. Rectifier </a:t>
            </a:r>
            <a:r>
              <a:rPr lang="en-US" sz="3200" dirty="0">
                <a:latin typeface="Tahoma" panose="020B0604030504040204" pitchFamily="34" charset="0"/>
              </a:rPr>
              <a:t>output voltage</a:t>
            </a:r>
          </a:p>
          <a:p>
            <a:r>
              <a:rPr lang="en-US" sz="3200" dirty="0" smtClean="0">
                <a:latin typeface="Tahoma" panose="020B0604030504040204" pitchFamily="34" charset="0"/>
              </a:rPr>
              <a:t>	3. Rectifier </a:t>
            </a:r>
            <a:r>
              <a:rPr lang="en-US" sz="3200" dirty="0">
                <a:latin typeface="Tahoma" panose="020B0604030504040204" pitchFamily="34" charset="0"/>
              </a:rPr>
              <a:t>output current</a:t>
            </a:r>
          </a:p>
          <a:p>
            <a:r>
              <a:rPr lang="en-US" sz="3200" dirty="0" smtClean="0">
                <a:latin typeface="Tahoma" panose="020B0604030504040204" pitchFamily="34" charset="0"/>
              </a:rPr>
              <a:t>	4. Rectifier </a:t>
            </a:r>
            <a:r>
              <a:rPr lang="en-US" sz="3200" dirty="0">
                <a:latin typeface="Tahoma" panose="020B0604030504040204" pitchFamily="34" charset="0"/>
              </a:rPr>
              <a:t>input power status</a:t>
            </a:r>
            <a:endParaRPr lang="en-US" sz="3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0" y="645753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0" y="2247566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49379"/>
            <a:ext cx="493819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1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273" y="20028"/>
            <a:ext cx="1208083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 Monitoring </a:t>
            </a:r>
            <a:r>
              <a:rPr lang="en-US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 </a:t>
            </a:r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(Continued)</a:t>
            </a:r>
          </a:p>
          <a:p>
            <a:r>
              <a:rPr lang="en-US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Additional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data collection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is possible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benefiting not only the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Cathodic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Protection group, but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also other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operational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groups.</a:t>
            </a:r>
          </a:p>
          <a:p>
            <a:endParaRPr lang="en-US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Standards should be observed to have safe, efficient, and cost </a:t>
            </a: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effective system.</a:t>
            </a:r>
          </a:p>
          <a:p>
            <a:endParaRPr lang="en-US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3200" dirty="0">
                <a:latin typeface="Tahoma" panose="020B0604030504040204" pitchFamily="34" charset="0"/>
              </a:rPr>
              <a:t>RMU’s should have user programmable </a:t>
            </a:r>
            <a:r>
              <a:rPr lang="en-US" sz="3200" dirty="0" smtClean="0">
                <a:latin typeface="Tahoma" panose="020B0604030504040204" pitchFamily="34" charset="0"/>
              </a:rPr>
              <a:t>flexibility in measuring </a:t>
            </a:r>
          </a:p>
          <a:p>
            <a:r>
              <a:rPr lang="en-US" sz="3200" dirty="0" smtClean="0">
                <a:latin typeface="Tahoma" panose="020B0604030504040204" pitchFamily="34" charset="0"/>
              </a:rPr>
              <a:t>    and </a:t>
            </a:r>
            <a:r>
              <a:rPr lang="en-US" sz="3200" dirty="0">
                <a:latin typeface="Tahoma" panose="020B0604030504040204" pitchFamily="34" charset="0"/>
              </a:rPr>
              <a:t>storing field </a:t>
            </a:r>
            <a:r>
              <a:rPr lang="en-US" sz="3200" dirty="0" smtClean="0">
                <a:latin typeface="Tahoma" panose="020B0604030504040204" pitchFamily="34" charset="0"/>
              </a:rPr>
              <a:t>data to develop and update the system.</a:t>
            </a:r>
          </a:p>
          <a:p>
            <a:endParaRPr lang="en-US" sz="3200" dirty="0">
              <a:solidFill>
                <a:prstClr val="black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  <a:p>
            <a:endParaRPr lang="en-US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0" y="756200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0" y="2247566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483" y="3735618"/>
            <a:ext cx="493819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55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273" y="20028"/>
            <a:ext cx="120808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 Monitoring </a:t>
            </a:r>
            <a:r>
              <a:rPr lang="en-US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 </a:t>
            </a:r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(Continued)</a:t>
            </a:r>
            <a:r>
              <a:rPr lang="en-US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</a:p>
          <a:p>
            <a:r>
              <a:rPr lang="en-GB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endParaRPr lang="en-US" sz="3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73" y="710006"/>
            <a:ext cx="12159727" cy="564634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407917" y="6356350"/>
            <a:ext cx="61614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Figure </a:t>
            </a:r>
            <a:r>
              <a:rPr lang="en-US" sz="3200" dirty="0" smtClean="0"/>
              <a:t>1  CP </a:t>
            </a:r>
            <a:r>
              <a:rPr lang="en-US" sz="3200" dirty="0"/>
              <a:t>and monitoring system.</a:t>
            </a:r>
          </a:p>
        </p:txBody>
      </p:sp>
    </p:spTree>
    <p:extLst>
      <p:ext uri="{BB962C8B-B14F-4D97-AF65-F5344CB8AC3E}">
        <p14:creationId xmlns:p14="http://schemas.microsoft.com/office/powerpoint/2010/main" val="345359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273" y="20028"/>
            <a:ext cx="120808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 Monitoring </a:t>
            </a:r>
            <a:r>
              <a:rPr lang="en-US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 </a:t>
            </a:r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(Continued)</a:t>
            </a:r>
            <a:r>
              <a:rPr lang="en-US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</a:p>
          <a:p>
            <a:r>
              <a:rPr lang="en-GB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endParaRPr lang="en-US" sz="3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407917" y="6356350"/>
            <a:ext cx="5438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Figure 2</a:t>
            </a:r>
            <a:r>
              <a:rPr lang="en-US" sz="3200" dirty="0" smtClean="0"/>
              <a:t>  CP monitoring </a:t>
            </a:r>
            <a:r>
              <a:rPr lang="en-US" sz="3200" dirty="0"/>
              <a:t>system.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14562"/>
            <a:ext cx="12113111" cy="554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2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272" y="0"/>
            <a:ext cx="12449839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Advantages of Remote Monitoring </a:t>
            </a:r>
            <a:r>
              <a:rPr lang="en-US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</a:t>
            </a:r>
            <a:r>
              <a:rPr lang="en-US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</a:p>
          <a:p>
            <a:r>
              <a:rPr lang="en-GB" sz="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</a:p>
          <a:p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Save Time, Costs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Increase Work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Efficiency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by assessing 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failures before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they occur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Remote Maintenance (</a:t>
            </a: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Off,Depolarisation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Interference tests).</a:t>
            </a:r>
          </a:p>
          <a:p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Access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Reliable system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operational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information. 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Minimize Disruptions.</a:t>
            </a:r>
          </a:p>
          <a:p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Automated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reporting and alarming via inputs to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existing SCADA </a:t>
            </a: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systems.</a:t>
            </a:r>
          </a:p>
          <a:p>
            <a:endParaRPr lang="en-GB" sz="8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6189"/>
            <a:ext cx="418641" cy="52430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72" y="2219398"/>
            <a:ext cx="420660" cy="52430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72" y="3185487"/>
            <a:ext cx="420660" cy="52430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19" y="4220237"/>
            <a:ext cx="420660" cy="5243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19" y="5207717"/>
            <a:ext cx="420660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02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272" y="0"/>
            <a:ext cx="12449839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Advantages of Remote Monitoring </a:t>
            </a:r>
            <a:r>
              <a:rPr lang="en-US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</a:t>
            </a:r>
            <a:r>
              <a:rPr lang="en-US" sz="32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(Continue)      </a:t>
            </a:r>
          </a:p>
          <a:p>
            <a:r>
              <a:rPr lang="en-GB" sz="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</a:p>
          <a:p>
            <a:pPr lvl="0"/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Reduced exposure to potentially hazardous environments.    </a:t>
            </a:r>
          </a:p>
          <a:p>
            <a:pPr lvl="0"/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Alarm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condition alerts by SMS or email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/>
            <a:endParaRPr lang="en-US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r-FR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Communications </a:t>
            </a:r>
            <a:r>
              <a:rPr lang="fr-FR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mobile phone, Satellite, Ethernet, etc</a:t>
            </a:r>
            <a:r>
              <a:rPr lang="fr-FR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/>
            <a:r>
              <a:rPr lang="en-GB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prepare system performance reports in the required </a:t>
            </a:r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forms.</a:t>
            </a:r>
          </a:p>
          <a:p>
            <a:pPr lvl="0"/>
            <a:endParaRPr lang="en-US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Remotely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adjust and control the protection current and also to </a:t>
            </a:r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synchronize </a:t>
            </a: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cathodic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protection stations.</a:t>
            </a:r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</a:p>
          <a:p>
            <a:endParaRPr lang="en-GB" sz="8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6020"/>
            <a:ext cx="420660" cy="5243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4190"/>
            <a:ext cx="420660" cy="5243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99631"/>
            <a:ext cx="420660" cy="5243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05072"/>
            <a:ext cx="420660" cy="5243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72" y="5050733"/>
            <a:ext cx="420660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90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-78284"/>
            <a:ext cx="12295602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</a:p>
          <a:p>
            <a:r>
              <a:rPr lang="en-US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Cathodic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protection systems can only keep their efficiency if 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they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are inspected at regular intervals. This is often very costly 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and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time consuming, especially, if the systems are installed in 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remote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areas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. Remote Monitoring System is the solution. </a:t>
            </a:r>
          </a:p>
          <a:p>
            <a:endParaRPr lang="en-US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/>
              <a:t>     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With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the new telecommunication generation it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is possible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 transfer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data from any point of the world via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satellite (IRIDIUM) 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 or other alternatives.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allows monitoring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control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every 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 world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wide installed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cathodic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protection system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smtClean="0"/>
              <a:t>     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Monitoring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and Adjustment: DC Voltage, DC Current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 ON/OFF potential and many other possible options.</a:t>
            </a:r>
          </a:p>
          <a:p>
            <a:r>
              <a:rPr lang="en-US" sz="800" dirty="0"/>
              <a:t/>
            </a:r>
            <a:br>
              <a:rPr lang="en-US" sz="800" dirty="0"/>
            </a:br>
            <a:r>
              <a:rPr lang="en-US" sz="3200" dirty="0"/>
              <a:t> </a:t>
            </a:r>
            <a:r>
              <a:rPr lang="en-US" sz="3200" dirty="0" smtClean="0"/>
              <a:t>     Alarm</a:t>
            </a:r>
            <a:r>
              <a:rPr lang="en-US" sz="3200" dirty="0"/>
              <a:t>: Low Potential, High potential and CP system not </a:t>
            </a:r>
            <a:r>
              <a:rPr lang="en-US" sz="3200" dirty="0" smtClean="0"/>
              <a:t>operating.</a:t>
            </a:r>
            <a:endParaRPr lang="en-US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0" y="756200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25796" y="5980379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13103"/>
            <a:ext cx="493819" cy="5182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96" y="4830675"/>
            <a:ext cx="493819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05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/>
              <a:t>2</a:t>
            </a:fld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0" y="104279"/>
            <a:ext cx="11962504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n-US" sz="40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Earth buried pipelines are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expensive assets and need to be 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protected from corrosion.</a:t>
            </a: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minimum expected lifespan is 50 years. However, a 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  pipeline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should be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functional for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up to 100 years. 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Coating and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cathodic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protection offers an optimum of safety 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and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economy in critical soils reliably against corrosion. 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Smallest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damage of the coating or any cracks lead to 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corrosion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, leaks, and can cause enormous damage to property 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and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environment.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" name="Right Arrow 5"/>
          <p:cNvSpPr/>
          <p:nvPr/>
        </p:nvSpPr>
        <p:spPr>
          <a:xfrm>
            <a:off x="0" y="1076060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0" y="2510838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0" y="3663988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0" y="5115171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52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/>
              <a:t>20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344669"/>
            <a:ext cx="6301648" cy="501168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1649" y="1344669"/>
            <a:ext cx="5890351" cy="50116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34161" y="-224991"/>
            <a:ext cx="63126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00B050"/>
                </a:solidFill>
              </a:rPr>
              <a:t>THANK YOU</a:t>
            </a:r>
            <a:endParaRPr lang="en-US" sz="9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01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/>
              <a:t>3</a:t>
            </a:fld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2273" y="20028"/>
            <a:ext cx="11962504" cy="658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(Continued)</a:t>
            </a:r>
            <a:endParaRPr lang="en-US" sz="40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Effective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CP system design and installation needs the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effective 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maintenance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and management system to keep it operating 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efficiently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and safely in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challenging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and variable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environment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This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will reduce the maintenance costs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substantially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</a:p>
          <a:p>
            <a:r>
              <a:rPr lang="en-GB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</a:p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In principle the costs for 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cathodic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protection system run up to 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4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- 15% of the total costs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of a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pipeline system.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This is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little 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compared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costs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repair or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loss of production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complete </a:t>
            </a: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CP </a:t>
            </a: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system consists of </a:t>
            </a: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reference electrodes</a:t>
            </a: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endParaRPr lang="en-US" sz="3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   measuring </a:t>
            </a: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devices, measuring </a:t>
            </a: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points, and wireless remote </a:t>
            </a: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data </a:t>
            </a:r>
            <a:endParaRPr lang="en-US" sz="3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   transmission </a:t>
            </a: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system. Then permanent monitoring </a:t>
            </a: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guaranteed </a:t>
            </a:r>
            <a:endParaRPr lang="en-US" sz="3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   and </a:t>
            </a: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possible failures can be rectified </a:t>
            </a: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with justifiable costs.</a:t>
            </a:r>
            <a:endParaRPr lang="en-US" sz="3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32273" y="946967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2273" y="3044049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32273" y="4648758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51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273" y="20028"/>
            <a:ext cx="12073136" cy="8109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Cathodic Protection System</a:t>
            </a:r>
          </a:p>
          <a:p>
            <a:r>
              <a:rPr lang="en-US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GB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 is most commonly achieved by means of a galvanic </a:t>
            </a:r>
            <a:endParaRPr lang="en-GB" sz="3200" dirty="0" smtClean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(</a:t>
            </a:r>
            <a:r>
              <a:rPr lang="en-GB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sacrificial) or impressed current system</a:t>
            </a:r>
            <a:r>
              <a:rPr lang="en-GB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GB" sz="800" b="1" dirty="0" smtClean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A galvanic CP system is comprised of sacrificial anodes </a:t>
            </a:r>
            <a:endParaRPr lang="en-GB" sz="3200" dirty="0" smtClean="0">
              <a:solidFill>
                <a:srgbClr val="333333"/>
              </a:solidFill>
              <a:latin typeface="pt-serif"/>
            </a:endParaRP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 typically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made of active metals (</a:t>
            </a:r>
            <a:r>
              <a:rPr lang="en-GB" sz="3200" dirty="0" err="1">
                <a:solidFill>
                  <a:srgbClr val="333333"/>
                </a:solidFill>
                <a:latin typeface="pt-serif"/>
              </a:rPr>
              <a:t>aluminum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, magnesium, or </a:t>
            </a:r>
            <a:endParaRPr lang="en-GB" sz="3200" dirty="0" smtClean="0">
              <a:solidFill>
                <a:srgbClr val="333333"/>
              </a:solidFill>
              <a:latin typeface="pt-serif"/>
            </a:endParaRP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 zinc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) that corrode in order to provide protective currents for a </a:t>
            </a:r>
            <a:endParaRPr lang="en-GB" sz="3200" dirty="0" smtClean="0">
              <a:solidFill>
                <a:srgbClr val="333333"/>
              </a:solidFill>
              <a:latin typeface="pt-serif"/>
            </a:endParaRP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 less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active metal, such as pipeline steel. </a:t>
            </a:r>
            <a:endParaRPr lang="en-GB" sz="3200" b="1" dirty="0" smtClean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8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b="1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An impressed current CP (ICCP) system utilizes external </a:t>
            </a:r>
            <a:endParaRPr lang="en-GB" sz="3200" dirty="0" smtClean="0">
              <a:solidFill>
                <a:srgbClr val="333333"/>
              </a:solidFill>
              <a:latin typeface="pt-serif"/>
            </a:endParaRP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 power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in the form of a rectifier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voltage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source that drives </a:t>
            </a:r>
            <a:endParaRPr lang="en-GB" sz="3200" dirty="0" smtClean="0">
              <a:solidFill>
                <a:srgbClr val="333333"/>
              </a:solidFill>
              <a:latin typeface="pt-serif"/>
            </a:endParaRP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 impressed current through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anodes (e.g., cast iron, graphite, </a:t>
            </a:r>
            <a:endParaRPr lang="en-GB" sz="3200" dirty="0" smtClean="0">
              <a:solidFill>
                <a:srgbClr val="333333"/>
              </a:solidFill>
              <a:latin typeface="pt-serif"/>
            </a:endParaRP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 and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mixed metal oxide)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in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order to distribute protective current </a:t>
            </a:r>
            <a:endParaRPr lang="en-GB" sz="3200" dirty="0" smtClean="0">
              <a:solidFill>
                <a:srgbClr val="333333"/>
              </a:solidFill>
              <a:latin typeface="pt-serif"/>
            </a:endParaRP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 to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the structure (cathode).</a:t>
            </a:r>
            <a:endParaRPr lang="en-GB" sz="3200" b="1" dirty="0" smtClean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32273" y="946967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0" y="2035000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32273" y="4149249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83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273" y="20028"/>
            <a:ext cx="12073136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Cathodic </a:t>
            </a:r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Protection System (Continued)</a:t>
            </a:r>
          </a:p>
          <a:p>
            <a:r>
              <a:rPr lang="en-US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</a:p>
          <a:p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A rectifier is an electrical device that converts alternating </a:t>
            </a:r>
            <a:endParaRPr lang="en-GB" sz="3200" dirty="0" smtClean="0">
              <a:solidFill>
                <a:srgbClr val="333333"/>
              </a:solidFill>
              <a:latin typeface="pt-serif"/>
            </a:endParaRP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current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(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AC) into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direct current (DC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).</a:t>
            </a:r>
          </a:p>
          <a:p>
            <a:endParaRPr lang="en-GB" sz="3200" dirty="0" smtClean="0">
              <a:solidFill>
                <a:srgbClr val="333333"/>
              </a:solidFill>
              <a:latin typeface="pt-serif"/>
            </a:endParaRP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Rectifiers are required to be in constant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operation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. It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is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</a:t>
            </a: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vulnerable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to power surges. L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ightning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strike can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cause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circuit </a:t>
            </a:r>
            <a:endParaRPr lang="en-GB" sz="3200" dirty="0" smtClean="0">
              <a:solidFill>
                <a:srgbClr val="333333"/>
              </a:solidFill>
              <a:latin typeface="pt-serif"/>
            </a:endParaRP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breaker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to trip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or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diode to short.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Therefore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, routine inspections </a:t>
            </a:r>
            <a:endParaRPr lang="en-GB" sz="3200" dirty="0" smtClean="0">
              <a:solidFill>
                <a:srgbClr val="333333"/>
              </a:solidFill>
              <a:latin typeface="pt-serif"/>
            </a:endParaRP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and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monitoring are necessary to maintain a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properly </a:t>
            </a: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functioning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, long-lasting rectifier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.</a:t>
            </a:r>
          </a:p>
          <a:p>
            <a:endParaRPr lang="en-GB" sz="3200" dirty="0">
              <a:solidFill>
                <a:srgbClr val="333333"/>
              </a:solidFill>
              <a:latin typeface="pt-serif"/>
            </a:endParaRPr>
          </a:p>
          <a:p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 Safety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is the most important aspect of all inspections.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Working </a:t>
            </a: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safely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,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including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wearing the proper protective equipment.</a:t>
            </a:r>
          </a:p>
        </p:txBody>
      </p:sp>
      <p:sp>
        <p:nvSpPr>
          <p:cNvPr id="6" name="Right Arrow 5"/>
          <p:cNvSpPr/>
          <p:nvPr/>
        </p:nvSpPr>
        <p:spPr>
          <a:xfrm>
            <a:off x="32273" y="946967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0" y="2377311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0" y="5362216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25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273" y="20028"/>
            <a:ext cx="12073136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Rectifier Operation </a:t>
            </a:r>
          </a:p>
          <a:p>
            <a:r>
              <a:rPr lang="en-US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</a:p>
          <a:p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GB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</a:t>
            </a:r>
            <a:r>
              <a:rPr lang="en-GB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three major components in a rectifier: transformer, </a:t>
            </a:r>
            <a:endParaRPr lang="en-GB" sz="3200" dirty="0" smtClean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stack</a:t>
            </a:r>
            <a:r>
              <a:rPr lang="en-GB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and cabinet</a:t>
            </a:r>
            <a:r>
              <a:rPr lang="en-GB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GB" sz="32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The transformer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is to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drop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the incoming AC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voltage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(primary </a:t>
            </a:r>
            <a:endParaRPr lang="en-GB" sz="3200" dirty="0" smtClean="0">
              <a:solidFill>
                <a:srgbClr val="333333"/>
              </a:solidFill>
              <a:latin typeface="pt-serif"/>
            </a:endParaRP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coil) to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the secondary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coil,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which is adjusted to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control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the </a:t>
            </a:r>
            <a:endParaRPr lang="en-GB" sz="3200" dirty="0" smtClean="0">
              <a:solidFill>
                <a:srgbClr val="333333"/>
              </a:solidFill>
              <a:latin typeface="pt-serif"/>
            </a:endParaRP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output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voltage of the rectifier. A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djustments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are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made with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tap </a:t>
            </a:r>
            <a:endParaRPr lang="en-GB" sz="3200" dirty="0" smtClean="0">
              <a:solidFill>
                <a:srgbClr val="333333"/>
              </a:solidFill>
              <a:latin typeface="pt-serif"/>
            </a:endParaRP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bars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connected to the secondary side windings at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intervals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that </a:t>
            </a:r>
            <a:endParaRPr lang="en-GB" sz="3200" dirty="0" smtClean="0">
              <a:solidFill>
                <a:srgbClr val="333333"/>
              </a:solidFill>
              <a:latin typeface="pt-serif"/>
            </a:endParaRP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offer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several setting options. </a:t>
            </a:r>
            <a:endParaRPr lang="en-GB" sz="3200" dirty="0" smtClean="0">
              <a:solidFill>
                <a:srgbClr val="333333"/>
              </a:solidFill>
              <a:latin typeface="pt-serif"/>
            </a:endParaRPr>
          </a:p>
          <a:p>
            <a:endParaRPr lang="en-GB" sz="3200" dirty="0">
              <a:solidFill>
                <a:srgbClr val="333333"/>
              </a:solidFill>
              <a:latin typeface="pt-serif"/>
            </a:endParaRPr>
          </a:p>
          <a:p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 The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stack is the actual rectifier and is comprised of a set of </a:t>
            </a:r>
          </a:p>
          <a:p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 diodes to convert AC to DC currents. </a:t>
            </a:r>
            <a:r>
              <a:rPr lang="en-GB" dirty="0">
                <a:solidFill>
                  <a:srgbClr val="333333"/>
                </a:solidFill>
                <a:latin typeface="pt-serif"/>
              </a:rPr>
              <a:t> </a:t>
            </a:r>
            <a:endParaRPr lang="en-US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32273" y="946967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0" y="2377311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0" y="5362216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83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273" y="20028"/>
            <a:ext cx="12073136" cy="8740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Rectifier Operation (Continued)</a:t>
            </a:r>
          </a:p>
          <a:p>
            <a:r>
              <a:rPr lang="en-US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The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cabinet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,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includes the test panel, safely houses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the </a:t>
            </a: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components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, and allows for monitoring and other advanced </a:t>
            </a:r>
            <a:endParaRPr lang="en-GB" sz="3200" dirty="0" smtClean="0">
              <a:solidFill>
                <a:srgbClr val="333333"/>
              </a:solidFill>
              <a:latin typeface="pt-serif"/>
            </a:endParaRP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operations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.</a:t>
            </a:r>
          </a:p>
          <a:p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 Additional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items that may be found in a typical rectifier include a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</a:t>
            </a: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circuit 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breaker, voltage and current output meters, lightning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</a:t>
            </a:r>
          </a:p>
          <a:p>
            <a:r>
              <a:rPr lang="en-GB" sz="3200" dirty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arrestors</a:t>
            </a:r>
            <a:r>
              <a:rPr lang="en-GB" sz="3200" dirty="0">
                <a:solidFill>
                  <a:srgbClr val="333333"/>
                </a:solidFill>
                <a:latin typeface="pt-serif"/>
              </a:rPr>
              <a:t>, surge suppressors, transformer tap bars, and fuses</a:t>
            </a:r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.</a:t>
            </a:r>
          </a:p>
          <a:p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</a:t>
            </a:r>
            <a:r>
              <a:rPr lang="en-GB" sz="3200" dirty="0">
                <a:solidFill>
                  <a:prstClr val="black"/>
                </a:solidFill>
              </a:rPr>
              <a:t> </a:t>
            </a:r>
            <a:r>
              <a:rPr lang="en-GB" sz="3200" dirty="0" smtClean="0">
                <a:solidFill>
                  <a:prstClr val="black"/>
                </a:solidFill>
              </a:rPr>
              <a:t>   VISUAL INSPECTION: </a:t>
            </a:r>
            <a:r>
              <a:rPr lang="en-GB" sz="3200" dirty="0">
                <a:solidFill>
                  <a:prstClr val="black"/>
                </a:solidFill>
              </a:rPr>
              <a:t>Inspect unit for possible damage that may have </a:t>
            </a:r>
            <a:endParaRPr lang="en-GB" sz="3200" dirty="0" smtClean="0">
              <a:solidFill>
                <a:prstClr val="black"/>
              </a:solidFill>
            </a:endParaRPr>
          </a:p>
          <a:p>
            <a:r>
              <a:rPr lang="en-GB" sz="3200" dirty="0">
                <a:solidFill>
                  <a:prstClr val="black"/>
                </a:solidFill>
              </a:rPr>
              <a:t> </a:t>
            </a:r>
            <a:r>
              <a:rPr lang="en-GB" sz="3200" dirty="0" smtClean="0">
                <a:solidFill>
                  <a:prstClr val="black"/>
                </a:solidFill>
              </a:rPr>
              <a:t>     resulted </a:t>
            </a:r>
            <a:r>
              <a:rPr lang="en-GB" sz="3200" dirty="0">
                <a:solidFill>
                  <a:prstClr val="black"/>
                </a:solidFill>
              </a:rPr>
              <a:t>in shipping, handling or installation. </a:t>
            </a:r>
            <a:endParaRPr lang="en-GB" sz="3200" dirty="0" smtClean="0">
              <a:solidFill>
                <a:prstClr val="black"/>
              </a:solidFill>
            </a:endParaRPr>
          </a:p>
          <a:p>
            <a:r>
              <a:rPr lang="en-GB" sz="3200" dirty="0" smtClean="0">
                <a:solidFill>
                  <a:srgbClr val="333333"/>
                </a:solidFill>
                <a:latin typeface="pt-serif"/>
              </a:rPr>
              <a:t>     </a:t>
            </a:r>
            <a:r>
              <a:rPr lang="en-GB" sz="2800" dirty="0" smtClean="0">
                <a:solidFill>
                  <a:prstClr val="black"/>
                </a:solidFill>
              </a:rPr>
              <a:t>AC </a:t>
            </a:r>
            <a:r>
              <a:rPr lang="en-GB" sz="2800" dirty="0">
                <a:solidFill>
                  <a:prstClr val="black"/>
                </a:solidFill>
              </a:rPr>
              <a:t>POWER </a:t>
            </a:r>
            <a:r>
              <a:rPr lang="en-GB" sz="2800" dirty="0" smtClean="0">
                <a:solidFill>
                  <a:prstClr val="black"/>
                </a:solidFill>
              </a:rPr>
              <a:t>SUPPLY: Phase </a:t>
            </a:r>
            <a:r>
              <a:rPr lang="en-GB" sz="2800" dirty="0">
                <a:solidFill>
                  <a:prstClr val="black"/>
                </a:solidFill>
              </a:rPr>
              <a:t>and voltage of AC power </a:t>
            </a:r>
            <a:r>
              <a:rPr lang="en-GB" sz="2800" dirty="0" smtClean="0">
                <a:solidFill>
                  <a:prstClr val="black"/>
                </a:solidFill>
              </a:rPr>
              <a:t>supply </a:t>
            </a:r>
            <a:r>
              <a:rPr lang="en-GB" sz="2800" dirty="0">
                <a:solidFill>
                  <a:prstClr val="black"/>
                </a:solidFill>
              </a:rPr>
              <a:t>should </a:t>
            </a:r>
            <a:r>
              <a:rPr lang="en-GB" sz="2800" dirty="0" smtClean="0">
                <a:solidFill>
                  <a:prstClr val="black"/>
                </a:solidFill>
              </a:rPr>
              <a:t>correspond  </a:t>
            </a:r>
          </a:p>
          <a:p>
            <a:r>
              <a:rPr lang="en-GB" sz="2800" dirty="0">
                <a:solidFill>
                  <a:prstClr val="black"/>
                </a:solidFill>
              </a:rPr>
              <a:t> </a:t>
            </a:r>
            <a:r>
              <a:rPr lang="en-GB" sz="2800" dirty="0" smtClean="0">
                <a:solidFill>
                  <a:prstClr val="black"/>
                </a:solidFill>
              </a:rPr>
              <a:t>      to </a:t>
            </a:r>
            <a:r>
              <a:rPr lang="en-GB" sz="2800" dirty="0">
                <a:solidFill>
                  <a:prstClr val="black"/>
                </a:solidFill>
              </a:rPr>
              <a:t>AC ratings </a:t>
            </a:r>
            <a:r>
              <a:rPr lang="en-GB" sz="2800" dirty="0" smtClean="0">
                <a:solidFill>
                  <a:prstClr val="black"/>
                </a:solidFill>
              </a:rPr>
              <a:t>stamped </a:t>
            </a:r>
            <a:r>
              <a:rPr lang="en-GB" sz="2800" dirty="0">
                <a:solidFill>
                  <a:prstClr val="black"/>
                </a:solidFill>
              </a:rPr>
              <a:t>on the nameplate. </a:t>
            </a:r>
            <a:endParaRPr lang="en-GB" sz="2800" dirty="0" smtClean="0">
              <a:solidFill>
                <a:prstClr val="black"/>
              </a:solidFill>
            </a:endParaRPr>
          </a:p>
          <a:p>
            <a:r>
              <a:rPr lang="en-GB" sz="2800" dirty="0">
                <a:solidFill>
                  <a:srgbClr val="333333"/>
                </a:solidFill>
                <a:latin typeface="pt-serif"/>
              </a:rPr>
              <a:t>  </a:t>
            </a:r>
            <a:r>
              <a:rPr lang="en-GB" sz="2800" dirty="0" smtClean="0">
                <a:solidFill>
                  <a:srgbClr val="333333"/>
                </a:solidFill>
                <a:latin typeface="pt-serif"/>
              </a:rPr>
              <a:t>    </a:t>
            </a:r>
            <a:r>
              <a:rPr lang="en-GB" sz="2800" dirty="0" smtClean="0">
                <a:solidFill>
                  <a:prstClr val="black"/>
                </a:solidFill>
              </a:rPr>
              <a:t>DC CIRCUITS: </a:t>
            </a:r>
            <a:r>
              <a:rPr lang="en-GB" sz="2800" dirty="0">
                <a:solidFill>
                  <a:prstClr val="black"/>
                </a:solidFill>
              </a:rPr>
              <a:t>Connect ground bed (anodes) to positive (+) DC </a:t>
            </a:r>
            <a:r>
              <a:rPr lang="en-GB" sz="2800" dirty="0" smtClean="0">
                <a:solidFill>
                  <a:prstClr val="black"/>
                </a:solidFill>
              </a:rPr>
              <a:t>output </a:t>
            </a:r>
            <a:r>
              <a:rPr lang="en-GB" sz="2800" dirty="0">
                <a:solidFill>
                  <a:prstClr val="black"/>
                </a:solidFill>
              </a:rPr>
              <a:t>terminal. </a:t>
            </a:r>
            <a:r>
              <a:rPr lang="en-GB" sz="2800" dirty="0" smtClean="0">
                <a:solidFill>
                  <a:prstClr val="black"/>
                </a:solidFill>
              </a:rPr>
              <a:t>  </a:t>
            </a:r>
          </a:p>
          <a:p>
            <a:r>
              <a:rPr lang="en-GB" sz="2800" dirty="0">
                <a:solidFill>
                  <a:prstClr val="black"/>
                </a:solidFill>
              </a:rPr>
              <a:t> </a:t>
            </a:r>
            <a:r>
              <a:rPr lang="en-GB" sz="2800" dirty="0" smtClean="0">
                <a:solidFill>
                  <a:prstClr val="black"/>
                </a:solidFill>
              </a:rPr>
              <a:t>      Connect </a:t>
            </a:r>
            <a:r>
              <a:rPr lang="en-GB" sz="2800" dirty="0">
                <a:solidFill>
                  <a:prstClr val="black"/>
                </a:solidFill>
              </a:rPr>
              <a:t>structure to be protected to negative (-)  </a:t>
            </a:r>
            <a:r>
              <a:rPr lang="en-GB" sz="2800" dirty="0" smtClean="0">
                <a:solidFill>
                  <a:prstClr val="black"/>
                </a:solidFill>
              </a:rPr>
              <a:t>DC </a:t>
            </a:r>
            <a:r>
              <a:rPr lang="en-GB" sz="2800" dirty="0">
                <a:solidFill>
                  <a:prstClr val="black"/>
                </a:solidFill>
              </a:rPr>
              <a:t>output terminals. </a:t>
            </a:r>
            <a:endParaRPr lang="en-GB" sz="2800" dirty="0">
              <a:solidFill>
                <a:srgbClr val="333333"/>
              </a:solidFill>
              <a:latin typeface="pt-serif"/>
            </a:endParaRPr>
          </a:p>
          <a:p>
            <a:endParaRPr lang="en-GB" sz="3200" dirty="0" smtClean="0">
              <a:solidFill>
                <a:srgbClr val="333333"/>
              </a:solidFill>
              <a:latin typeface="pt-serif"/>
            </a:endParaRPr>
          </a:p>
          <a:p>
            <a:endParaRPr lang="en-GB" sz="3200" dirty="0">
              <a:solidFill>
                <a:srgbClr val="333333"/>
              </a:solidFill>
              <a:latin typeface="pt-serif"/>
            </a:endParaRPr>
          </a:p>
          <a:p>
            <a:endParaRPr lang="en-GB" sz="3200" dirty="0">
              <a:solidFill>
                <a:srgbClr val="333333"/>
              </a:solidFill>
              <a:latin typeface="pt-serif"/>
            </a:endParaRPr>
          </a:p>
          <a:p>
            <a:r>
              <a:rPr lang="en-GB" dirty="0" smtClean="0">
                <a:solidFill>
                  <a:srgbClr val="333333"/>
                </a:solidFill>
                <a:latin typeface="pt-serif"/>
              </a:rPr>
              <a:t> </a:t>
            </a:r>
            <a:endParaRPr lang="en-US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32273" y="946967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0" y="2377311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32273" y="3961372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8" y="4839731"/>
            <a:ext cx="493819" cy="5182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8" y="5733097"/>
            <a:ext cx="493819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67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273" y="20028"/>
            <a:ext cx="12073136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Rectifier </a:t>
            </a:r>
            <a:r>
              <a:rPr lang="en-US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Operation</a:t>
            </a:r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(Continued)</a:t>
            </a:r>
          </a:p>
          <a:p>
            <a:r>
              <a:rPr lang="en-US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endParaRPr lang="en-US" sz="3200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GB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 should be taken that these meter readings do not exceed </a:t>
            </a:r>
            <a:r>
              <a:rPr lang="en-GB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r>
              <a:rPr lang="en-GB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either </a:t>
            </a:r>
            <a:r>
              <a:rPr lang="en-GB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DC voltage or DC </a:t>
            </a:r>
            <a:r>
              <a:rPr lang="en-GB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ratings </a:t>
            </a:r>
            <a:r>
              <a:rPr lang="en-GB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unit</a:t>
            </a:r>
            <a:r>
              <a:rPr lang="en-GB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</a:p>
          <a:p>
            <a:r>
              <a:rPr lang="en-GB" sz="8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8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  <a:p>
            <a:r>
              <a:rPr lang="en-GB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GB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Severe </a:t>
            </a:r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overloads can permanently damage rectifiers and </a:t>
            </a:r>
            <a:endParaRPr lang="en-GB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special </a:t>
            </a:r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precautions may be required for abnormal or persistent </a:t>
            </a:r>
            <a:endParaRPr lang="en-GB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overload </a:t>
            </a:r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exposures. </a:t>
            </a:r>
            <a:endParaRPr lang="en-GB" sz="3200" dirty="0" smtClean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800" dirty="0" smtClean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 smtClean="0">
                <a:solidFill>
                  <a:srgbClr val="333333"/>
                </a:solidFill>
                <a:latin typeface="pt-serif"/>
              </a:rPr>
              <a:t>      </a:t>
            </a:r>
            <a:r>
              <a:rPr lang="en-GB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permanent record of the current and voltage readings should </a:t>
            </a:r>
            <a:endParaRPr lang="en-GB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be </a:t>
            </a:r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maintained. Any pronounced change that is not attributable </a:t>
            </a:r>
            <a:r>
              <a:rPr lang="en-GB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to </a:t>
            </a:r>
            <a:r>
              <a:rPr lang="en-GB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adjustment should be investigated</a:t>
            </a:r>
            <a:r>
              <a:rPr lang="en-GB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GB" sz="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</a:p>
          <a:p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Voltage and current adjustments are required to cope with   </a:t>
            </a:r>
          </a:p>
          <a:p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sudden changes in ground bed resistance.</a:t>
            </a:r>
          </a:p>
        </p:txBody>
      </p:sp>
      <p:sp>
        <p:nvSpPr>
          <p:cNvPr id="6" name="Right Arrow 5"/>
          <p:cNvSpPr/>
          <p:nvPr/>
        </p:nvSpPr>
        <p:spPr>
          <a:xfrm>
            <a:off x="32273" y="946967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0" y="2116222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23510" y="3645064"/>
            <a:ext cx="47333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8" y="5214892"/>
            <a:ext cx="493819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68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8932F-662A-4CA7-A412-DD56CA37B58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273" y="20028"/>
            <a:ext cx="12073136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Rectifier Monitoring </a:t>
            </a:r>
          </a:p>
          <a:p>
            <a:r>
              <a:rPr lang="en-US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endParaRPr lang="en-US" sz="3200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Monitoring is required </a:t>
            </a:r>
            <a:r>
              <a:rPr lang="en-GB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ensure </a:t>
            </a:r>
            <a:r>
              <a:rPr lang="en-GB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following:</a:t>
            </a:r>
          </a:p>
          <a:p>
            <a:r>
              <a:rPr lang="en-GB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1. Rectifier </a:t>
            </a:r>
            <a:r>
              <a:rPr lang="en-GB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still operating </a:t>
            </a:r>
            <a:r>
              <a:rPr lang="en-GB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a power surge hasn’t </a:t>
            </a:r>
            <a:endParaRPr lang="en-GB" sz="3200" dirty="0" smtClean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tripped </a:t>
            </a:r>
            <a:r>
              <a:rPr lang="en-GB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breaker</a:t>
            </a:r>
            <a:r>
              <a:rPr lang="en-GB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GB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2.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Rectifier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output voltage and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current are in line with </a:t>
            </a:r>
            <a:r>
              <a:rPr lang="en-US" sz="3200" dirty="0" smtClean="0"/>
              <a:t>structure-</a:t>
            </a:r>
          </a:p>
          <a:p>
            <a:r>
              <a:rPr lang="en-US" sz="3200" dirty="0"/>
              <a:t> </a:t>
            </a:r>
            <a:r>
              <a:rPr lang="en-US" sz="3200" dirty="0" smtClean="0"/>
              <a:t>         to-electrolyte </a:t>
            </a:r>
            <a:r>
              <a:rPr lang="en-US" sz="3200" dirty="0"/>
              <a:t>potentials</a:t>
            </a:r>
            <a:r>
              <a:rPr lang="en-US" sz="3200" dirty="0" smtClean="0"/>
              <a:t>.</a:t>
            </a:r>
          </a:p>
          <a:p>
            <a:r>
              <a:rPr lang="en-US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3. Adding other options like temperature measurement can </a:t>
            </a:r>
          </a:p>
          <a:p>
            <a:r>
              <a:rPr lang="en-US" sz="3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alarm any overheating conditions.</a:t>
            </a:r>
            <a:endParaRPr lang="en-GB" sz="3200" dirty="0" smtClean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endParaRPr lang="en-US" sz="3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8" y="5214892"/>
            <a:ext cx="493819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65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4&quot;&gt;&lt;property id=&quot;20148&quot; value=&quot;5&quot;/&gt;&lt;property id=&quot;20300&quot; value=&quot;Slide 7&quot;/&gt;&lt;property id=&quot;20307&quot; value=&quot;265&quot;/&gt;&lt;/object&gt;&lt;object type=&quot;3&quot; unique_id=&quot;10005&quot;&gt;&lt;property id=&quot;20148&quot; value=&quot;5&quot;/&gt;&lt;property id=&quot;20300&quot; value=&quot;Slide 8&quot;/&gt;&lt;property id=&quot;20307&quot; value=&quot;266&quot;/&gt;&lt;/object&gt;&lt;object type=&quot;3&quot; unique_id=&quot;10006&quot;&gt;&lt;property id=&quot;20148&quot; value=&quot;5&quot;/&gt;&lt;property id=&quot;20300&quot; value=&quot;Slide 9&quot;/&gt;&lt;property id=&quot;20307&quot; value=&quot;270&quot;/&gt;&lt;/object&gt;&lt;object type=&quot;3&quot; unique_id=&quot;10007&quot;&gt;&lt;property id=&quot;20148&quot; value=&quot;5&quot;/&gt;&lt;property id=&quot;20300&quot; value=&quot;Slide 10&quot;/&gt;&lt;property id=&quot;20307&quot; value=&quot;269&quot;/&gt;&lt;/object&gt;&lt;object type=&quot;3&quot; unique_id=&quot;10008&quot;&gt;&lt;property id=&quot;20148&quot; value=&quot;5&quot;/&gt;&lt;property id=&quot;20300&quot; value=&quot;Slide 11&quot;/&gt;&lt;property id=&quot;20307&quot; value=&quot;268&quot;/&gt;&lt;/object&gt;&lt;object type=&quot;3&quot; unique_id=&quot;10010&quot;&gt;&lt;property id=&quot;20148&quot; value=&quot;5&quot;/&gt;&lt;property id=&quot;20300&quot; value=&quot;Slide 12&quot;/&gt;&lt;property id=&quot;20307&quot; value=&quot;272&quot;/&gt;&lt;/object&gt;&lt;object type=&quot;3&quot; unique_id=&quot;10011&quot;&gt;&lt;property id=&quot;20148&quot; value=&quot;5&quot;/&gt;&lt;property id=&quot;20300&quot; value=&quot;Slide 14&quot;/&gt;&lt;property id=&quot;20307&quot; value=&quot;271&quot;/&gt;&lt;/object&gt;&lt;object type=&quot;3&quot; unique_id=&quot;10012&quot;&gt;&lt;property id=&quot;20148&quot; value=&quot;5&quot;/&gt;&lt;property id=&quot;20300&quot; value=&quot;Slide 19&quot;/&gt;&lt;property id=&quot;20307&quot; value=&quot;264&quot;/&gt;&lt;/object&gt;&lt;object type=&quot;3&quot; unique_id=&quot;10013&quot;&gt;&lt;property id=&quot;20148&quot; value=&quot;5&quot;/&gt;&lt;property id=&quot;20300&quot; value=&quot;Slide 20&quot;/&gt;&lt;property id=&quot;20307&quot; value=&quot;263&quot;/&gt;&lt;/object&gt;&lt;object type=&quot;3&quot; unique_id=&quot;10017&quot;&gt;&lt;property id=&quot;20148&quot; value=&quot;5&quot;/&gt;&lt;property id=&quot;20300&quot; value=&quot;Slide 21&quot;/&gt;&lt;property id=&quot;20307&quot; value=&quot;259&quot;/&gt;&lt;/object&gt;&lt;object type=&quot;3&quot; unique_id=&quot;10018&quot;&gt;&lt;property id=&quot;20148&quot; value=&quot;5&quot;/&gt;&lt;property id=&quot;20300&quot; value=&quot;Slide 23&quot;/&gt;&lt;property id=&quot;20307&quot; value=&quot;260&quot;/&gt;&lt;/object&gt;&lt;object type=&quot;3&quot; unique_id=&quot;10433&quot;&gt;&lt;property id=&quot;20148&quot; value=&quot;5&quot;/&gt;&lt;property id=&quot;20300&quot; value=&quot;Slide 22&quot;/&gt;&lt;property id=&quot;20307&quot; value=&quot;274&quot;/&gt;&lt;/object&gt;&lt;object type=&quot;3&quot; unique_id=&quot;10548&quot;&gt;&lt;property id=&quot;20148&quot; value=&quot;5&quot;/&gt;&lt;property id=&quot;20300&quot; value=&quot;Slide 1&quot;/&gt;&lt;property id=&quot;20307&quot; value=&quot;276&quot;/&gt;&lt;/object&gt;&lt;object type=&quot;3&quot; unique_id=&quot;10549&quot;&gt;&lt;property id=&quot;20148&quot; value=&quot;5&quot;/&gt;&lt;property id=&quot;20300&quot; value=&quot;Slide 2&quot;/&gt;&lt;property id=&quot;20307&quot; value=&quot;278&quot;/&gt;&lt;/object&gt;&lt;object type=&quot;3&quot; unique_id=&quot;10551&quot;&gt;&lt;property id=&quot;20148&quot; value=&quot;5&quot;/&gt;&lt;property id=&quot;20300&quot; value=&quot;Slide 3&quot;/&gt;&lt;property id=&quot;20307&quot; value=&quot;275&quot;/&gt;&lt;/object&gt;&lt;object type=&quot;3&quot; unique_id=&quot;11428&quot;&gt;&lt;property id=&quot;20148&quot; value=&quot;5&quot;/&gt;&lt;property id=&quot;20300&quot; value=&quot;Slide 16&quot;/&gt;&lt;property id=&quot;20307&quot; value=&quot;279&quot;/&gt;&lt;/object&gt;&lt;object type=&quot;3&quot; unique_id=&quot;11606&quot;&gt;&lt;property id=&quot;20148&quot; value=&quot;5&quot;/&gt;&lt;property id=&quot;20300&quot; value=&quot;Slide 13&quot;/&gt;&lt;property id=&quot;20307&quot; value=&quot;280&quot;/&gt;&lt;/object&gt;&lt;object type=&quot;3&quot; unique_id=&quot;11906&quot;&gt;&lt;property id=&quot;20148&quot; value=&quot;5&quot;/&gt;&lt;property id=&quot;20300&quot; value=&quot;Slide 15&quot;/&gt;&lt;property id=&quot;20307&quot; value=&quot;281&quot;/&gt;&lt;/object&gt;&lt;object type=&quot;3&quot; unique_id=&quot;12387&quot;&gt;&lt;property id=&quot;20148&quot; value=&quot;5&quot;/&gt;&lt;property id=&quot;20300&quot; value=&quot;Slide 4&quot;/&gt;&lt;property id=&quot;20307&quot; value=&quot;283&quot;/&gt;&lt;/object&gt;&lt;object type=&quot;3&quot; unique_id=&quot;12388&quot;&gt;&lt;property id=&quot;20148&quot; value=&quot;5&quot;/&gt;&lt;property id=&quot;20300&quot; value=&quot;Slide 5&quot;/&gt;&lt;property id=&quot;20307&quot; value=&quot;286&quot;/&gt;&lt;/object&gt;&lt;object type=&quot;3&quot; unique_id=&quot;12389&quot;&gt;&lt;property id=&quot;20148&quot; value=&quot;5&quot;/&gt;&lt;property id=&quot;20300&quot; value=&quot;Slide 6&quot;/&gt;&lt;property id=&quot;20307&quot; value=&quot;288&quot;/&gt;&lt;/object&gt;&lt;object type=&quot;3&quot; unique_id=&quot;12854&quot;&gt;&lt;property id=&quot;20148&quot; value=&quot;5&quot;/&gt;&lt;property id=&quot;20300&quot; value=&quot;Slide 17&quot;/&gt;&lt;property id=&quot;20307&quot; value=&quot;289&quot;/&gt;&lt;/object&gt;&lt;object type=&quot;3&quot; unique_id=&quot;13409&quot;&gt;&lt;property id=&quot;20148&quot; value=&quot;5&quot;/&gt;&lt;property id=&quot;20300&quot; value=&quot;Slide 18&quot;/&gt;&lt;property id=&quot;20307&quot; value=&quot;291&quot;/&gt;&lt;/object&gt;&lt;/object&gt;&lt;object type=&quot;8&quot; unique_id=&quot;10036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19515</TotalTime>
  <Words>1465</Words>
  <Application>Microsoft Office PowerPoint</Application>
  <PresentationFormat>Widescreen</PresentationFormat>
  <Paragraphs>255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Calibri</vt:lpstr>
      <vt:lpstr>Calibri Light</vt:lpstr>
      <vt:lpstr>Lucida Calligraphy</vt:lpstr>
      <vt:lpstr>pt-serif</vt:lpstr>
      <vt:lpstr>Tahoma</vt:lpstr>
      <vt:lpstr>Times New Roman</vt:lpstr>
      <vt:lpstr>Office Theme</vt:lpstr>
      <vt:lpstr>1_Office Theme</vt:lpstr>
      <vt:lpstr>Piping Cathodic Protection System Maintenance and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Ibrahim K. Rajab</dc:creator>
  <cp:lastModifiedBy>NACE-J</cp:lastModifiedBy>
  <cp:revision>196</cp:revision>
  <dcterms:created xsi:type="dcterms:W3CDTF">2017-10-24T07:10:39Z</dcterms:created>
  <dcterms:modified xsi:type="dcterms:W3CDTF">2018-05-05T16:52:10Z</dcterms:modified>
</cp:coreProperties>
</file>