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6"/>
  </p:notesMasterIdLst>
  <p:handoutMasterIdLst>
    <p:handoutMasterId r:id="rId27"/>
  </p:handoutMasterIdLst>
  <p:sldIdLst>
    <p:sldId id="256" r:id="rId2"/>
    <p:sldId id="278" r:id="rId3"/>
    <p:sldId id="282" r:id="rId4"/>
    <p:sldId id="280" r:id="rId5"/>
    <p:sldId id="281" r:id="rId6"/>
    <p:sldId id="267" r:id="rId7"/>
    <p:sldId id="257" r:id="rId8"/>
    <p:sldId id="275" r:id="rId9"/>
    <p:sldId id="258" r:id="rId10"/>
    <p:sldId id="259" r:id="rId11"/>
    <p:sldId id="260" r:id="rId12"/>
    <p:sldId id="274" r:id="rId13"/>
    <p:sldId id="261" r:id="rId14"/>
    <p:sldId id="262" r:id="rId15"/>
    <p:sldId id="268" r:id="rId16"/>
    <p:sldId id="277" r:id="rId17"/>
    <p:sldId id="263" r:id="rId18"/>
    <p:sldId id="270" r:id="rId19"/>
    <p:sldId id="264" r:id="rId20"/>
    <p:sldId id="269" r:id="rId21"/>
    <p:sldId id="265" r:id="rId22"/>
    <p:sldId id="266" r:id="rId23"/>
    <p:sldId id="271" r:id="rId24"/>
    <p:sldId id="272" r:id="rId25"/>
  </p:sldIdLst>
  <p:sldSz cx="12192000" cy="6858000"/>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1099" autoAdjust="0"/>
    <p:restoredTop sz="86862" autoAdjust="0"/>
  </p:normalViewPr>
  <p:slideViewPr>
    <p:cSldViewPr snapToGrid="0">
      <p:cViewPr varScale="1">
        <p:scale>
          <a:sx n="82" d="100"/>
          <a:sy n="82" d="100"/>
        </p:scale>
        <p:origin x="42" y="549"/>
      </p:cViewPr>
      <p:guideLst/>
    </p:cSldViewPr>
  </p:slideViewPr>
  <p:outlineViewPr>
    <p:cViewPr>
      <p:scale>
        <a:sx n="33" d="100"/>
        <a:sy n="33" d="100"/>
      </p:scale>
      <p:origin x="0" y="0"/>
    </p:cViewPr>
  </p:outlineViewPr>
  <p:notesTextViewPr>
    <p:cViewPr>
      <p:scale>
        <a:sx n="1" d="1"/>
        <a:sy n="1" d="1"/>
      </p:scale>
      <p:origin x="0" y="0"/>
    </p:cViewPr>
  </p:notesTextViewPr>
  <p:notesViewPr>
    <p:cSldViewPr snapToGrid="0">
      <p:cViewPr varScale="1">
        <p:scale>
          <a:sx n="68" d="100"/>
          <a:sy n="68" d="100"/>
        </p:scale>
        <p:origin x="2592" y="57"/>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handoutMaster" Target="handoutMasters/handoutMaster1.xml"/><Relationship Id="rId30"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B794EB1-03F6-419D-9ACE-82ABAF1B52FA}" type="doc">
      <dgm:prSet loTypeId="urn:microsoft.com/office/officeart/2005/8/layout/process1" loCatId="process" qsTypeId="urn:microsoft.com/office/officeart/2005/8/quickstyle/simple1" qsCatId="simple" csTypeId="urn:microsoft.com/office/officeart/2005/8/colors/colorful1" csCatId="colorful" phldr="1"/>
      <dgm:spPr/>
      <dgm:t>
        <a:bodyPr/>
        <a:lstStyle/>
        <a:p>
          <a:endParaRPr lang="en-US"/>
        </a:p>
      </dgm:t>
    </dgm:pt>
    <dgm:pt modelId="{F42E4026-4A52-4877-B9FF-A99441B69CB7}">
      <dgm:prSet phldrT="[Text]" custT="1"/>
      <dgm:spPr/>
      <dgm:t>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2000" b="1" dirty="0"/>
            <a:t>Contractors</a:t>
          </a:r>
        </a:p>
        <a:p>
          <a:pPr lvl="0" defTabSz="889000">
            <a:lnSpc>
              <a:spcPct val="90000"/>
            </a:lnSpc>
            <a:spcBef>
              <a:spcPct val="0"/>
            </a:spcBef>
            <a:spcAft>
              <a:spcPct val="35000"/>
            </a:spcAft>
          </a:pPr>
          <a:r>
            <a:rPr lang="en-US" sz="2000" b="1" dirty="0"/>
            <a:t>requested NACE develop a coating contractor accreditation program</a:t>
          </a:r>
        </a:p>
      </dgm:t>
    </dgm:pt>
    <dgm:pt modelId="{E54E436C-843C-48CE-81B6-8BC68756D80E}" type="parTrans" cxnId="{E59E7A75-B369-431E-856C-459D82E349C6}">
      <dgm:prSet/>
      <dgm:spPr/>
      <dgm:t>
        <a:bodyPr/>
        <a:lstStyle/>
        <a:p>
          <a:endParaRPr lang="en-US" sz="2800"/>
        </a:p>
      </dgm:t>
    </dgm:pt>
    <dgm:pt modelId="{177FACB0-72EF-418F-BA43-15FEC26AD6AE}" type="sibTrans" cxnId="{E59E7A75-B369-431E-856C-459D82E349C6}">
      <dgm:prSet custT="1"/>
      <dgm:spPr/>
      <dgm:t>
        <a:bodyPr/>
        <a:lstStyle/>
        <a:p>
          <a:endParaRPr lang="en-US" sz="1050"/>
        </a:p>
      </dgm:t>
    </dgm:pt>
    <dgm:pt modelId="{5EFCA378-65F5-43E2-86F9-963D11A8EBAC}">
      <dgm:prSet phldrT="[Text]" custT="1"/>
      <dgm:spPr/>
      <dgm:t>
        <a:bodyPr/>
        <a:lstStyle/>
        <a:p>
          <a:r>
            <a:rPr lang="en-US" sz="2000" b="1" dirty="0"/>
            <a:t>Owners, contractors, and consultants formed the fundamentals of the program</a:t>
          </a:r>
        </a:p>
      </dgm:t>
    </dgm:pt>
    <dgm:pt modelId="{6D255066-A156-4F7D-98A6-56A346A23491}" type="parTrans" cxnId="{758AC78B-0D2E-4F68-8B58-C3447C79A771}">
      <dgm:prSet/>
      <dgm:spPr/>
      <dgm:t>
        <a:bodyPr/>
        <a:lstStyle/>
        <a:p>
          <a:endParaRPr lang="en-US" sz="2800"/>
        </a:p>
      </dgm:t>
    </dgm:pt>
    <dgm:pt modelId="{1CE0366E-5C0E-4812-A5CA-347047AA9A3E}" type="sibTrans" cxnId="{758AC78B-0D2E-4F68-8B58-C3447C79A771}">
      <dgm:prSet custT="1"/>
      <dgm:spPr/>
      <dgm:t>
        <a:bodyPr/>
        <a:lstStyle/>
        <a:p>
          <a:endParaRPr lang="en-US" sz="1050"/>
        </a:p>
      </dgm:t>
    </dgm:pt>
    <dgm:pt modelId="{1FA1A1BE-8613-4536-A1B3-49064AFA28A3}">
      <dgm:prSet phldrT="[Text]" custT="1"/>
      <dgm:spPr/>
      <dgm:t>
        <a:bodyPr/>
        <a:lstStyle/>
        <a:p>
          <a:r>
            <a:rPr lang="en-US" sz="2000" b="1" dirty="0"/>
            <a:t>Three contractors worked with NII to pilot NIICAP</a:t>
          </a:r>
        </a:p>
      </dgm:t>
    </dgm:pt>
    <dgm:pt modelId="{16B4BF48-97C0-4E86-8BCE-8F217B4A9521}" type="parTrans" cxnId="{EAD645C4-A171-48C9-B78C-EAB8961F3176}">
      <dgm:prSet/>
      <dgm:spPr/>
      <dgm:t>
        <a:bodyPr/>
        <a:lstStyle/>
        <a:p>
          <a:endParaRPr lang="en-US" sz="2800"/>
        </a:p>
      </dgm:t>
    </dgm:pt>
    <dgm:pt modelId="{53DAC24C-F685-410A-A394-757D66AB553E}" type="sibTrans" cxnId="{EAD645C4-A171-48C9-B78C-EAB8961F3176}">
      <dgm:prSet custT="1"/>
      <dgm:spPr/>
      <dgm:t>
        <a:bodyPr/>
        <a:lstStyle/>
        <a:p>
          <a:endParaRPr lang="en-US" sz="1050"/>
        </a:p>
      </dgm:t>
    </dgm:pt>
    <dgm:pt modelId="{D8D94CFA-4938-4CD1-B21D-94788CD40296}">
      <dgm:prSet phldrT="[Text]" custT="1"/>
      <dgm:spPr/>
      <dgm:t>
        <a:bodyPr/>
        <a:lstStyle/>
        <a:p>
          <a:r>
            <a:rPr lang="en-US" sz="2000" b="1" dirty="0"/>
            <a:t> federal and state agencies</a:t>
          </a:r>
        </a:p>
      </dgm:t>
    </dgm:pt>
    <dgm:pt modelId="{A9ADEA91-A146-48BF-8510-3DE64BE42E72}" type="parTrans" cxnId="{B3349802-BC83-4561-BB35-B51783FCCE05}">
      <dgm:prSet/>
      <dgm:spPr/>
      <dgm:t>
        <a:bodyPr/>
        <a:lstStyle/>
        <a:p>
          <a:endParaRPr lang="en-US" sz="2800"/>
        </a:p>
      </dgm:t>
    </dgm:pt>
    <dgm:pt modelId="{A0935DCE-C147-44F8-8914-157C35EA8726}" type="sibTrans" cxnId="{B3349802-BC83-4561-BB35-B51783FCCE05}">
      <dgm:prSet/>
      <dgm:spPr/>
      <dgm:t>
        <a:bodyPr/>
        <a:lstStyle/>
        <a:p>
          <a:endParaRPr lang="en-US" sz="2800"/>
        </a:p>
      </dgm:t>
    </dgm:pt>
    <dgm:pt modelId="{D5AA2F0B-4859-48F4-991D-2F29858AF5F6}">
      <dgm:prSet phldrT="[Text]" custT="1"/>
      <dgm:spPr/>
      <dgm:t>
        <a:bodyPr/>
        <a:lstStyle/>
        <a:p>
          <a:r>
            <a:rPr lang="en-US" sz="2000" b="1" dirty="0"/>
            <a:t> 3 domestic contractors</a:t>
          </a:r>
        </a:p>
      </dgm:t>
    </dgm:pt>
    <dgm:pt modelId="{6C9F526C-C974-45F4-BA38-F6C144D288D8}" type="sibTrans" cxnId="{98A4BE1E-7782-4762-A1EA-F1FD7E33F1E6}">
      <dgm:prSet/>
      <dgm:spPr/>
      <dgm:t>
        <a:bodyPr/>
        <a:lstStyle/>
        <a:p>
          <a:endParaRPr lang="en-US" sz="2800"/>
        </a:p>
      </dgm:t>
    </dgm:pt>
    <dgm:pt modelId="{208BC037-9DE6-4FED-AF68-E4368F3E4DE9}" type="parTrans" cxnId="{98A4BE1E-7782-4762-A1EA-F1FD7E33F1E6}">
      <dgm:prSet/>
      <dgm:spPr/>
      <dgm:t>
        <a:bodyPr/>
        <a:lstStyle/>
        <a:p>
          <a:endParaRPr lang="en-US" sz="2800"/>
        </a:p>
      </dgm:t>
    </dgm:pt>
    <dgm:pt modelId="{549089F1-D469-4B98-8DC8-0DA9BA21217B}">
      <dgm:prSet phldrT="[Text]" custT="1"/>
      <dgm:spPr/>
      <dgm:t>
        <a:bodyPr/>
        <a:lstStyle/>
        <a:p>
          <a:r>
            <a:rPr lang="en-US" sz="2000" b="1" dirty="0"/>
            <a:t> international company</a:t>
          </a:r>
        </a:p>
      </dgm:t>
    </dgm:pt>
    <dgm:pt modelId="{879B02E7-5A98-488E-8461-89C00BEE111A}" type="sibTrans" cxnId="{406C7902-4EDD-4FDD-9C3B-DEF5A5B6390A}">
      <dgm:prSet/>
      <dgm:spPr/>
      <dgm:t>
        <a:bodyPr/>
        <a:lstStyle/>
        <a:p>
          <a:endParaRPr lang="en-US" sz="2800"/>
        </a:p>
      </dgm:t>
    </dgm:pt>
    <dgm:pt modelId="{A42227F2-B7F2-46DC-994B-0CD3C7F2A291}" type="parTrans" cxnId="{406C7902-4EDD-4FDD-9C3B-DEF5A5B6390A}">
      <dgm:prSet/>
      <dgm:spPr/>
      <dgm:t>
        <a:bodyPr/>
        <a:lstStyle/>
        <a:p>
          <a:endParaRPr lang="en-US" sz="2800"/>
        </a:p>
      </dgm:t>
    </dgm:pt>
    <dgm:pt modelId="{121CAD1F-2301-41E9-A559-F4D00F173523}">
      <dgm:prSet phldrT="[Text]" custT="1"/>
      <dgm:spPr/>
      <dgm:t>
        <a:bodyPr/>
        <a:lstStyle/>
        <a:p>
          <a:r>
            <a:rPr lang="en-US" sz="2000" b="1" dirty="0"/>
            <a:t>The completed  program is managed by NIIBS, the NIICAP Oversight Board, and the NII Policy &amp; Practices Committees</a:t>
          </a:r>
        </a:p>
      </dgm:t>
    </dgm:pt>
    <dgm:pt modelId="{6F0A2CFB-53B6-4952-83A0-D80354F9BE60}" type="parTrans" cxnId="{EB44EBF2-1318-4320-AD26-44A82DA98D8A}">
      <dgm:prSet/>
      <dgm:spPr/>
      <dgm:t>
        <a:bodyPr/>
        <a:lstStyle/>
        <a:p>
          <a:endParaRPr lang="en-US" sz="2800"/>
        </a:p>
      </dgm:t>
    </dgm:pt>
    <dgm:pt modelId="{7B95E17A-9DAA-43D1-989C-CA2FDF074BD9}" type="sibTrans" cxnId="{EB44EBF2-1318-4320-AD26-44A82DA98D8A}">
      <dgm:prSet custT="1"/>
      <dgm:spPr/>
      <dgm:t>
        <a:bodyPr/>
        <a:lstStyle/>
        <a:p>
          <a:endParaRPr lang="en-US" sz="1050"/>
        </a:p>
      </dgm:t>
    </dgm:pt>
    <dgm:pt modelId="{3CA15437-F8FB-44CC-8443-C25F11AD3E00}">
      <dgm:prSet phldrT="[Text]" custT="1"/>
      <dgm:spPr/>
      <dgm:t>
        <a:bodyPr/>
        <a:lstStyle/>
        <a:p>
          <a:r>
            <a:rPr lang="en-US" sz="2000" b="1" dirty="0"/>
            <a:t>Program  now accepting applications</a:t>
          </a:r>
        </a:p>
        <a:p>
          <a:endParaRPr lang="en-US" sz="2000" b="1" dirty="0"/>
        </a:p>
        <a:p>
          <a:endParaRPr lang="en-US" sz="2000" b="1" dirty="0"/>
        </a:p>
        <a:p>
          <a:endParaRPr lang="en-US" sz="2000" b="1" dirty="0"/>
        </a:p>
      </dgm:t>
    </dgm:pt>
    <dgm:pt modelId="{893DA09D-E433-4908-AE76-BDB254EA8C00}" type="parTrans" cxnId="{CFD2ED9C-4443-4C08-A63B-A23E810342D6}">
      <dgm:prSet/>
      <dgm:spPr/>
      <dgm:t>
        <a:bodyPr/>
        <a:lstStyle/>
        <a:p>
          <a:endParaRPr lang="en-US" sz="2800"/>
        </a:p>
      </dgm:t>
    </dgm:pt>
    <dgm:pt modelId="{1ABDD22C-BCD3-4BC2-A3B2-B56154D6A227}" type="sibTrans" cxnId="{CFD2ED9C-4443-4C08-A63B-A23E810342D6}">
      <dgm:prSet/>
      <dgm:spPr/>
      <dgm:t>
        <a:bodyPr/>
        <a:lstStyle/>
        <a:p>
          <a:endParaRPr lang="en-US" sz="2800"/>
        </a:p>
      </dgm:t>
    </dgm:pt>
    <dgm:pt modelId="{E4F7CB88-087D-47FD-BF71-1E73F189AFF7}" type="pres">
      <dgm:prSet presAssocID="{0B794EB1-03F6-419D-9ACE-82ABAF1B52FA}" presName="Name0" presStyleCnt="0">
        <dgm:presLayoutVars>
          <dgm:dir/>
          <dgm:resizeHandles val="exact"/>
        </dgm:presLayoutVars>
      </dgm:prSet>
      <dgm:spPr/>
    </dgm:pt>
    <dgm:pt modelId="{DBB0C007-D3A0-46DC-A41F-B01318D473BC}" type="pres">
      <dgm:prSet presAssocID="{F42E4026-4A52-4877-B9FF-A99441B69CB7}" presName="node" presStyleLbl="node1" presStyleIdx="0" presStyleCnt="5" custLinFactNeighborX="5097" custLinFactNeighborY="474">
        <dgm:presLayoutVars>
          <dgm:bulletEnabled val="1"/>
        </dgm:presLayoutVars>
      </dgm:prSet>
      <dgm:spPr/>
    </dgm:pt>
    <dgm:pt modelId="{2045E43A-691B-48BC-9035-EB9544183801}" type="pres">
      <dgm:prSet presAssocID="{177FACB0-72EF-418F-BA43-15FEC26AD6AE}" presName="sibTrans" presStyleLbl="sibTrans2D1" presStyleIdx="0" presStyleCnt="4"/>
      <dgm:spPr/>
    </dgm:pt>
    <dgm:pt modelId="{DCC87C0B-643B-4435-ABB0-ED6451A0FF17}" type="pres">
      <dgm:prSet presAssocID="{177FACB0-72EF-418F-BA43-15FEC26AD6AE}" presName="connectorText" presStyleLbl="sibTrans2D1" presStyleIdx="0" presStyleCnt="4"/>
      <dgm:spPr/>
    </dgm:pt>
    <dgm:pt modelId="{DF1E0DDD-B246-411D-9544-F0461B5FF3F5}" type="pres">
      <dgm:prSet presAssocID="{5EFCA378-65F5-43E2-86F9-963D11A8EBAC}" presName="node" presStyleLbl="node1" presStyleIdx="1" presStyleCnt="5" custScaleX="126799">
        <dgm:presLayoutVars>
          <dgm:bulletEnabled val="1"/>
        </dgm:presLayoutVars>
      </dgm:prSet>
      <dgm:spPr/>
    </dgm:pt>
    <dgm:pt modelId="{21BA4DBF-9FBD-4A6B-9608-713D75B48E63}" type="pres">
      <dgm:prSet presAssocID="{1CE0366E-5C0E-4812-A5CA-347047AA9A3E}" presName="sibTrans" presStyleLbl="sibTrans2D1" presStyleIdx="1" presStyleCnt="4"/>
      <dgm:spPr/>
    </dgm:pt>
    <dgm:pt modelId="{1B7C4AD6-7637-4DAD-A46A-0E12D56191C8}" type="pres">
      <dgm:prSet presAssocID="{1CE0366E-5C0E-4812-A5CA-347047AA9A3E}" presName="connectorText" presStyleLbl="sibTrans2D1" presStyleIdx="1" presStyleCnt="4"/>
      <dgm:spPr/>
    </dgm:pt>
    <dgm:pt modelId="{95590E95-0E41-4C8D-9C1C-783CF3BAAB85}" type="pres">
      <dgm:prSet presAssocID="{1FA1A1BE-8613-4536-A1B3-49064AFA28A3}" presName="node" presStyleLbl="node1" presStyleIdx="2" presStyleCnt="5">
        <dgm:presLayoutVars>
          <dgm:bulletEnabled val="1"/>
        </dgm:presLayoutVars>
      </dgm:prSet>
      <dgm:spPr/>
    </dgm:pt>
    <dgm:pt modelId="{C358A65E-A7B0-49C8-A790-E986737BB6ED}" type="pres">
      <dgm:prSet presAssocID="{53DAC24C-F685-410A-A394-757D66AB553E}" presName="sibTrans" presStyleLbl="sibTrans2D1" presStyleIdx="2" presStyleCnt="4"/>
      <dgm:spPr/>
    </dgm:pt>
    <dgm:pt modelId="{131E9E26-FC40-4AF9-9E33-4DC04EDC758A}" type="pres">
      <dgm:prSet presAssocID="{53DAC24C-F685-410A-A394-757D66AB553E}" presName="connectorText" presStyleLbl="sibTrans2D1" presStyleIdx="2" presStyleCnt="4"/>
      <dgm:spPr/>
    </dgm:pt>
    <dgm:pt modelId="{24C6A86B-AFDC-4B57-AFB3-30E6CC7CAD17}" type="pres">
      <dgm:prSet presAssocID="{121CAD1F-2301-41E9-A559-F4D00F173523}" presName="node" presStyleLbl="node1" presStyleIdx="3" presStyleCnt="5">
        <dgm:presLayoutVars>
          <dgm:bulletEnabled val="1"/>
        </dgm:presLayoutVars>
      </dgm:prSet>
      <dgm:spPr/>
    </dgm:pt>
    <dgm:pt modelId="{3006C07E-7E12-4D1F-A619-86A27785E25F}" type="pres">
      <dgm:prSet presAssocID="{7B95E17A-9DAA-43D1-989C-CA2FDF074BD9}" presName="sibTrans" presStyleLbl="sibTrans2D1" presStyleIdx="3" presStyleCnt="4"/>
      <dgm:spPr/>
    </dgm:pt>
    <dgm:pt modelId="{E1EB8177-FC96-485C-B6FE-772828D86700}" type="pres">
      <dgm:prSet presAssocID="{7B95E17A-9DAA-43D1-989C-CA2FDF074BD9}" presName="connectorText" presStyleLbl="sibTrans2D1" presStyleIdx="3" presStyleCnt="4"/>
      <dgm:spPr/>
    </dgm:pt>
    <dgm:pt modelId="{F0AA497E-D9F4-4582-AC9F-C370E00B11E6}" type="pres">
      <dgm:prSet presAssocID="{3CA15437-F8FB-44CC-8443-C25F11AD3E00}" presName="node" presStyleLbl="node1" presStyleIdx="4" presStyleCnt="5" custLinFactNeighborX="-11887" custLinFactNeighborY="-178">
        <dgm:presLayoutVars>
          <dgm:bulletEnabled val="1"/>
        </dgm:presLayoutVars>
      </dgm:prSet>
      <dgm:spPr/>
    </dgm:pt>
  </dgm:ptLst>
  <dgm:cxnLst>
    <dgm:cxn modelId="{406C7902-4EDD-4FDD-9C3B-DEF5A5B6390A}" srcId="{5EFCA378-65F5-43E2-86F9-963D11A8EBAC}" destId="{549089F1-D469-4B98-8DC8-0DA9BA21217B}" srcOrd="1" destOrd="0" parTransId="{A42227F2-B7F2-46DC-994B-0CD3C7F2A291}" sibTransId="{879B02E7-5A98-488E-8461-89C00BEE111A}"/>
    <dgm:cxn modelId="{B3349802-BC83-4561-BB35-B51783FCCE05}" srcId="{5EFCA378-65F5-43E2-86F9-963D11A8EBAC}" destId="{D8D94CFA-4938-4CD1-B21D-94788CD40296}" srcOrd="0" destOrd="0" parTransId="{A9ADEA91-A146-48BF-8510-3DE64BE42E72}" sibTransId="{A0935DCE-C147-44F8-8914-157C35EA8726}"/>
    <dgm:cxn modelId="{06DE2F11-89A3-4710-9F5C-F6A9EA7DA42C}" type="presOf" srcId="{53DAC24C-F685-410A-A394-757D66AB553E}" destId="{C358A65E-A7B0-49C8-A790-E986737BB6ED}" srcOrd="0" destOrd="0" presId="urn:microsoft.com/office/officeart/2005/8/layout/process1"/>
    <dgm:cxn modelId="{27386212-E66E-4C46-A11E-3E3EA62A4159}" type="presOf" srcId="{1FA1A1BE-8613-4536-A1B3-49064AFA28A3}" destId="{95590E95-0E41-4C8D-9C1C-783CF3BAAB85}" srcOrd="0" destOrd="0" presId="urn:microsoft.com/office/officeart/2005/8/layout/process1"/>
    <dgm:cxn modelId="{722CB913-6CB7-4C66-B71E-266DFD95974A}" type="presOf" srcId="{177FACB0-72EF-418F-BA43-15FEC26AD6AE}" destId="{2045E43A-691B-48BC-9035-EB9544183801}" srcOrd="0" destOrd="0" presId="urn:microsoft.com/office/officeart/2005/8/layout/process1"/>
    <dgm:cxn modelId="{98A4BE1E-7782-4762-A1EA-F1FD7E33F1E6}" srcId="{5EFCA378-65F5-43E2-86F9-963D11A8EBAC}" destId="{D5AA2F0B-4859-48F4-991D-2F29858AF5F6}" srcOrd="2" destOrd="0" parTransId="{208BC037-9DE6-4FED-AF68-E4368F3E4DE9}" sibTransId="{6C9F526C-C974-45F4-BA38-F6C144D288D8}"/>
    <dgm:cxn modelId="{A482D028-F3C3-4720-81DD-D085BBAFCDA7}" type="presOf" srcId="{1CE0366E-5C0E-4812-A5CA-347047AA9A3E}" destId="{1B7C4AD6-7637-4DAD-A46A-0E12D56191C8}" srcOrd="1" destOrd="0" presId="urn:microsoft.com/office/officeart/2005/8/layout/process1"/>
    <dgm:cxn modelId="{5419023E-02DE-455E-B16F-E7BB151324BC}" type="presOf" srcId="{5EFCA378-65F5-43E2-86F9-963D11A8EBAC}" destId="{DF1E0DDD-B246-411D-9544-F0461B5FF3F5}" srcOrd="0" destOrd="0" presId="urn:microsoft.com/office/officeart/2005/8/layout/process1"/>
    <dgm:cxn modelId="{1A482C40-DA0B-4C7C-A228-FA875931D31D}" type="presOf" srcId="{1CE0366E-5C0E-4812-A5CA-347047AA9A3E}" destId="{21BA4DBF-9FBD-4A6B-9608-713D75B48E63}" srcOrd="0" destOrd="0" presId="urn:microsoft.com/office/officeart/2005/8/layout/process1"/>
    <dgm:cxn modelId="{C27E9160-00B3-4A30-B9A3-8F7BFBC4A33C}" type="presOf" srcId="{3CA15437-F8FB-44CC-8443-C25F11AD3E00}" destId="{F0AA497E-D9F4-4582-AC9F-C370E00B11E6}" srcOrd="0" destOrd="0" presId="urn:microsoft.com/office/officeart/2005/8/layout/process1"/>
    <dgm:cxn modelId="{E59E7A75-B369-431E-856C-459D82E349C6}" srcId="{0B794EB1-03F6-419D-9ACE-82ABAF1B52FA}" destId="{F42E4026-4A52-4877-B9FF-A99441B69CB7}" srcOrd="0" destOrd="0" parTransId="{E54E436C-843C-48CE-81B6-8BC68756D80E}" sibTransId="{177FACB0-72EF-418F-BA43-15FEC26AD6AE}"/>
    <dgm:cxn modelId="{C0724D58-657B-44B8-B925-D534870ECCF5}" type="presOf" srcId="{7B95E17A-9DAA-43D1-989C-CA2FDF074BD9}" destId="{3006C07E-7E12-4D1F-A619-86A27785E25F}" srcOrd="0" destOrd="0" presId="urn:microsoft.com/office/officeart/2005/8/layout/process1"/>
    <dgm:cxn modelId="{E49E525A-7D6D-4D3F-AC20-52B70BA17064}" type="presOf" srcId="{0B794EB1-03F6-419D-9ACE-82ABAF1B52FA}" destId="{E4F7CB88-087D-47FD-BF71-1E73F189AFF7}" srcOrd="0" destOrd="0" presId="urn:microsoft.com/office/officeart/2005/8/layout/process1"/>
    <dgm:cxn modelId="{02C48B7A-ABD0-4685-94B4-4276749E64DD}" type="presOf" srcId="{549089F1-D469-4B98-8DC8-0DA9BA21217B}" destId="{DF1E0DDD-B246-411D-9544-F0461B5FF3F5}" srcOrd="0" destOrd="2" presId="urn:microsoft.com/office/officeart/2005/8/layout/process1"/>
    <dgm:cxn modelId="{758AC78B-0D2E-4F68-8B58-C3447C79A771}" srcId="{0B794EB1-03F6-419D-9ACE-82ABAF1B52FA}" destId="{5EFCA378-65F5-43E2-86F9-963D11A8EBAC}" srcOrd="1" destOrd="0" parTransId="{6D255066-A156-4F7D-98A6-56A346A23491}" sibTransId="{1CE0366E-5C0E-4812-A5CA-347047AA9A3E}"/>
    <dgm:cxn modelId="{E2C3D98B-6286-4678-9FCA-E04FE6D88899}" type="presOf" srcId="{121CAD1F-2301-41E9-A559-F4D00F173523}" destId="{24C6A86B-AFDC-4B57-AFB3-30E6CC7CAD17}" srcOrd="0" destOrd="0" presId="urn:microsoft.com/office/officeart/2005/8/layout/process1"/>
    <dgm:cxn modelId="{CFD2ED9C-4443-4C08-A63B-A23E810342D6}" srcId="{0B794EB1-03F6-419D-9ACE-82ABAF1B52FA}" destId="{3CA15437-F8FB-44CC-8443-C25F11AD3E00}" srcOrd="4" destOrd="0" parTransId="{893DA09D-E433-4908-AE76-BDB254EA8C00}" sibTransId="{1ABDD22C-BCD3-4BC2-A3B2-B56154D6A227}"/>
    <dgm:cxn modelId="{467868B5-5BED-4249-B79A-229A698E2E65}" type="presOf" srcId="{53DAC24C-F685-410A-A394-757D66AB553E}" destId="{131E9E26-FC40-4AF9-9E33-4DC04EDC758A}" srcOrd="1" destOrd="0" presId="urn:microsoft.com/office/officeart/2005/8/layout/process1"/>
    <dgm:cxn modelId="{0141C6B7-3B4B-4A5A-A6BD-CEA15A3A87FA}" type="presOf" srcId="{D8D94CFA-4938-4CD1-B21D-94788CD40296}" destId="{DF1E0DDD-B246-411D-9544-F0461B5FF3F5}" srcOrd="0" destOrd="1" presId="urn:microsoft.com/office/officeart/2005/8/layout/process1"/>
    <dgm:cxn modelId="{EAD645C4-A171-48C9-B78C-EAB8961F3176}" srcId="{0B794EB1-03F6-419D-9ACE-82ABAF1B52FA}" destId="{1FA1A1BE-8613-4536-A1B3-49064AFA28A3}" srcOrd="2" destOrd="0" parTransId="{16B4BF48-97C0-4E86-8BCE-8F217B4A9521}" sibTransId="{53DAC24C-F685-410A-A394-757D66AB553E}"/>
    <dgm:cxn modelId="{559A77D4-790B-4E1C-B1DB-68BDA6624385}" type="presOf" srcId="{D5AA2F0B-4859-48F4-991D-2F29858AF5F6}" destId="{DF1E0DDD-B246-411D-9544-F0461B5FF3F5}" srcOrd="0" destOrd="3" presId="urn:microsoft.com/office/officeart/2005/8/layout/process1"/>
    <dgm:cxn modelId="{A78731DD-3C0D-4752-9557-8678684F0FD1}" type="presOf" srcId="{7B95E17A-9DAA-43D1-989C-CA2FDF074BD9}" destId="{E1EB8177-FC96-485C-B6FE-772828D86700}" srcOrd="1" destOrd="0" presId="urn:microsoft.com/office/officeart/2005/8/layout/process1"/>
    <dgm:cxn modelId="{46A19EE4-4984-41A5-B37F-E28693EAF093}" type="presOf" srcId="{177FACB0-72EF-418F-BA43-15FEC26AD6AE}" destId="{DCC87C0B-643B-4435-ABB0-ED6451A0FF17}" srcOrd="1" destOrd="0" presId="urn:microsoft.com/office/officeart/2005/8/layout/process1"/>
    <dgm:cxn modelId="{592525F2-A0FF-4CD4-9B67-52C77B29C228}" type="presOf" srcId="{F42E4026-4A52-4877-B9FF-A99441B69CB7}" destId="{DBB0C007-D3A0-46DC-A41F-B01318D473BC}" srcOrd="0" destOrd="0" presId="urn:microsoft.com/office/officeart/2005/8/layout/process1"/>
    <dgm:cxn modelId="{EB44EBF2-1318-4320-AD26-44A82DA98D8A}" srcId="{0B794EB1-03F6-419D-9ACE-82ABAF1B52FA}" destId="{121CAD1F-2301-41E9-A559-F4D00F173523}" srcOrd="3" destOrd="0" parTransId="{6F0A2CFB-53B6-4952-83A0-D80354F9BE60}" sibTransId="{7B95E17A-9DAA-43D1-989C-CA2FDF074BD9}"/>
    <dgm:cxn modelId="{5C756851-5BC5-4F8A-ABC9-472AE4C50DF6}" type="presParOf" srcId="{E4F7CB88-087D-47FD-BF71-1E73F189AFF7}" destId="{DBB0C007-D3A0-46DC-A41F-B01318D473BC}" srcOrd="0" destOrd="0" presId="urn:microsoft.com/office/officeart/2005/8/layout/process1"/>
    <dgm:cxn modelId="{F0EF2EEA-DD15-43F4-846E-5519AAA182FE}" type="presParOf" srcId="{E4F7CB88-087D-47FD-BF71-1E73F189AFF7}" destId="{2045E43A-691B-48BC-9035-EB9544183801}" srcOrd="1" destOrd="0" presId="urn:microsoft.com/office/officeart/2005/8/layout/process1"/>
    <dgm:cxn modelId="{2E8D259E-B609-4203-A55E-53A2500E87B5}" type="presParOf" srcId="{2045E43A-691B-48BC-9035-EB9544183801}" destId="{DCC87C0B-643B-4435-ABB0-ED6451A0FF17}" srcOrd="0" destOrd="0" presId="urn:microsoft.com/office/officeart/2005/8/layout/process1"/>
    <dgm:cxn modelId="{E49F616B-193E-4B6A-BB77-1967F376627F}" type="presParOf" srcId="{E4F7CB88-087D-47FD-BF71-1E73F189AFF7}" destId="{DF1E0DDD-B246-411D-9544-F0461B5FF3F5}" srcOrd="2" destOrd="0" presId="urn:microsoft.com/office/officeart/2005/8/layout/process1"/>
    <dgm:cxn modelId="{EE4E6ADB-0D2D-407A-8F9E-4A583FAD8603}" type="presParOf" srcId="{E4F7CB88-087D-47FD-BF71-1E73F189AFF7}" destId="{21BA4DBF-9FBD-4A6B-9608-713D75B48E63}" srcOrd="3" destOrd="0" presId="urn:microsoft.com/office/officeart/2005/8/layout/process1"/>
    <dgm:cxn modelId="{F7F3F19B-6BDE-492B-8AFF-E7134E294BFA}" type="presParOf" srcId="{21BA4DBF-9FBD-4A6B-9608-713D75B48E63}" destId="{1B7C4AD6-7637-4DAD-A46A-0E12D56191C8}" srcOrd="0" destOrd="0" presId="urn:microsoft.com/office/officeart/2005/8/layout/process1"/>
    <dgm:cxn modelId="{13992EA1-F682-41BA-A2E2-F6DBF793091E}" type="presParOf" srcId="{E4F7CB88-087D-47FD-BF71-1E73F189AFF7}" destId="{95590E95-0E41-4C8D-9C1C-783CF3BAAB85}" srcOrd="4" destOrd="0" presId="urn:microsoft.com/office/officeart/2005/8/layout/process1"/>
    <dgm:cxn modelId="{74EE5114-BC15-4FC8-8E26-BCC198CBBFA7}" type="presParOf" srcId="{E4F7CB88-087D-47FD-BF71-1E73F189AFF7}" destId="{C358A65E-A7B0-49C8-A790-E986737BB6ED}" srcOrd="5" destOrd="0" presId="urn:microsoft.com/office/officeart/2005/8/layout/process1"/>
    <dgm:cxn modelId="{75DCA570-DD77-4BA6-8137-3E8B1F126D45}" type="presParOf" srcId="{C358A65E-A7B0-49C8-A790-E986737BB6ED}" destId="{131E9E26-FC40-4AF9-9E33-4DC04EDC758A}" srcOrd="0" destOrd="0" presId="urn:microsoft.com/office/officeart/2005/8/layout/process1"/>
    <dgm:cxn modelId="{9C2AF564-4832-4142-9E0C-012BBF587776}" type="presParOf" srcId="{E4F7CB88-087D-47FD-BF71-1E73F189AFF7}" destId="{24C6A86B-AFDC-4B57-AFB3-30E6CC7CAD17}" srcOrd="6" destOrd="0" presId="urn:microsoft.com/office/officeart/2005/8/layout/process1"/>
    <dgm:cxn modelId="{59BD8A2C-90D7-4951-BAAA-067660952EC5}" type="presParOf" srcId="{E4F7CB88-087D-47FD-BF71-1E73F189AFF7}" destId="{3006C07E-7E12-4D1F-A619-86A27785E25F}" srcOrd="7" destOrd="0" presId="urn:microsoft.com/office/officeart/2005/8/layout/process1"/>
    <dgm:cxn modelId="{E2F7D69F-39FC-485F-9F8D-C22CDD487E99}" type="presParOf" srcId="{3006C07E-7E12-4D1F-A619-86A27785E25F}" destId="{E1EB8177-FC96-485C-B6FE-772828D86700}" srcOrd="0" destOrd="0" presId="urn:microsoft.com/office/officeart/2005/8/layout/process1"/>
    <dgm:cxn modelId="{EC7E4565-B81F-4F89-95C7-8B8062E164B8}" type="presParOf" srcId="{E4F7CB88-087D-47FD-BF71-1E73F189AFF7}" destId="{F0AA497E-D9F4-4582-AC9F-C370E00B11E6}" srcOrd="8" destOrd="0" presId="urn:microsoft.com/office/officeart/2005/8/layout/process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BB0C007-D3A0-46DC-A41F-B01318D473BC}">
      <dsp:nvSpPr>
        <dsp:cNvPr id="0" name=""/>
        <dsp:cNvSpPr/>
      </dsp:nvSpPr>
      <dsp:spPr>
        <a:xfrm>
          <a:off x="43701" y="1013757"/>
          <a:ext cx="1681225" cy="3886342"/>
        </a:xfrm>
        <a:prstGeom prst="roundRect">
          <a:avLst>
            <a:gd name="adj" fmla="val 10000"/>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marR="0" lvl="0" indent="0" algn="ctr" defTabSz="914400" eaLnBrk="1" fontAlgn="auto" latinLnBrk="0" hangingPunct="1">
            <a:lnSpc>
              <a:spcPct val="100000"/>
            </a:lnSpc>
            <a:spcBef>
              <a:spcPct val="0"/>
            </a:spcBef>
            <a:spcAft>
              <a:spcPts val="0"/>
            </a:spcAft>
            <a:buClrTx/>
            <a:buSzTx/>
            <a:buFontTx/>
            <a:buNone/>
            <a:tabLst/>
            <a:defRPr/>
          </a:pPr>
          <a:r>
            <a:rPr lang="en-US" sz="2000" b="1" kern="1200" dirty="0"/>
            <a:t>Contractors</a:t>
          </a:r>
        </a:p>
        <a:p>
          <a:pPr lvl="0" algn="ctr" defTabSz="889000">
            <a:lnSpc>
              <a:spcPct val="90000"/>
            </a:lnSpc>
            <a:spcBef>
              <a:spcPct val="0"/>
            </a:spcBef>
            <a:spcAft>
              <a:spcPct val="35000"/>
            </a:spcAft>
            <a:buNone/>
          </a:pPr>
          <a:r>
            <a:rPr lang="en-US" sz="2000" b="1" kern="1200" dirty="0"/>
            <a:t>requested NACE develop a coating contractor accreditation program</a:t>
          </a:r>
        </a:p>
      </dsp:txBody>
      <dsp:txXfrm>
        <a:off x="92942" y="1062998"/>
        <a:ext cx="1582743" cy="3787860"/>
      </dsp:txXfrm>
    </dsp:sp>
    <dsp:sp modelId="{2045E43A-691B-48BC-9035-EB9544183801}">
      <dsp:nvSpPr>
        <dsp:cNvPr id="0" name=""/>
        <dsp:cNvSpPr/>
      </dsp:nvSpPr>
      <dsp:spPr>
        <a:xfrm rot="21575114">
          <a:off x="1884475" y="2739991"/>
          <a:ext cx="338261" cy="416943"/>
        </a:xfrm>
        <a:prstGeom prst="rightArrow">
          <a:avLst>
            <a:gd name="adj1" fmla="val 60000"/>
            <a:gd name="adj2" fmla="val 50000"/>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66725">
            <a:lnSpc>
              <a:spcPct val="90000"/>
            </a:lnSpc>
            <a:spcBef>
              <a:spcPct val="0"/>
            </a:spcBef>
            <a:spcAft>
              <a:spcPct val="35000"/>
            </a:spcAft>
            <a:buNone/>
          </a:pPr>
          <a:endParaRPr lang="en-US" sz="1050" kern="1200"/>
        </a:p>
      </dsp:txBody>
      <dsp:txXfrm>
        <a:off x="1884476" y="2823747"/>
        <a:ext cx="236783" cy="250165"/>
      </dsp:txXfrm>
    </dsp:sp>
    <dsp:sp modelId="{DF1E0DDD-B246-411D-9544-F0461B5FF3F5}">
      <dsp:nvSpPr>
        <dsp:cNvPr id="0" name=""/>
        <dsp:cNvSpPr/>
      </dsp:nvSpPr>
      <dsp:spPr>
        <a:xfrm>
          <a:off x="2363140" y="995335"/>
          <a:ext cx="2131777" cy="3886342"/>
        </a:xfrm>
        <a:prstGeom prst="roundRect">
          <a:avLst>
            <a:gd name="adj" fmla="val 10000"/>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lang="en-US" sz="2000" b="1" kern="1200" dirty="0"/>
            <a:t>Owners, contractors, and consultants formed the fundamentals of the program</a:t>
          </a:r>
        </a:p>
        <a:p>
          <a:pPr marL="228600" lvl="1" indent="-228600" algn="l" defTabSz="889000">
            <a:lnSpc>
              <a:spcPct val="90000"/>
            </a:lnSpc>
            <a:spcBef>
              <a:spcPct val="0"/>
            </a:spcBef>
            <a:spcAft>
              <a:spcPct val="15000"/>
            </a:spcAft>
            <a:buChar char="•"/>
          </a:pPr>
          <a:r>
            <a:rPr lang="en-US" sz="2000" b="1" kern="1200" dirty="0"/>
            <a:t> federal and state agencies</a:t>
          </a:r>
        </a:p>
        <a:p>
          <a:pPr marL="228600" lvl="1" indent="-228600" algn="l" defTabSz="889000">
            <a:lnSpc>
              <a:spcPct val="90000"/>
            </a:lnSpc>
            <a:spcBef>
              <a:spcPct val="0"/>
            </a:spcBef>
            <a:spcAft>
              <a:spcPct val="15000"/>
            </a:spcAft>
            <a:buChar char="•"/>
          </a:pPr>
          <a:r>
            <a:rPr lang="en-US" sz="2000" b="1" kern="1200" dirty="0"/>
            <a:t> international company</a:t>
          </a:r>
        </a:p>
        <a:p>
          <a:pPr marL="228600" lvl="1" indent="-228600" algn="l" defTabSz="889000">
            <a:lnSpc>
              <a:spcPct val="90000"/>
            </a:lnSpc>
            <a:spcBef>
              <a:spcPct val="0"/>
            </a:spcBef>
            <a:spcAft>
              <a:spcPct val="15000"/>
            </a:spcAft>
            <a:buChar char="•"/>
          </a:pPr>
          <a:r>
            <a:rPr lang="en-US" sz="2000" b="1" kern="1200" dirty="0"/>
            <a:t> 3 domestic contractors</a:t>
          </a:r>
        </a:p>
      </dsp:txBody>
      <dsp:txXfrm>
        <a:off x="2425578" y="1057773"/>
        <a:ext cx="2006901" cy="3761466"/>
      </dsp:txXfrm>
    </dsp:sp>
    <dsp:sp modelId="{21BA4DBF-9FBD-4A6B-9608-713D75B48E63}">
      <dsp:nvSpPr>
        <dsp:cNvPr id="0" name=""/>
        <dsp:cNvSpPr/>
      </dsp:nvSpPr>
      <dsp:spPr>
        <a:xfrm>
          <a:off x="4663039" y="2730035"/>
          <a:ext cx="356419" cy="416943"/>
        </a:xfrm>
        <a:prstGeom prst="rightArrow">
          <a:avLst>
            <a:gd name="adj1" fmla="val 60000"/>
            <a:gd name="adj2" fmla="val 50000"/>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66725">
            <a:lnSpc>
              <a:spcPct val="90000"/>
            </a:lnSpc>
            <a:spcBef>
              <a:spcPct val="0"/>
            </a:spcBef>
            <a:spcAft>
              <a:spcPct val="35000"/>
            </a:spcAft>
            <a:buNone/>
          </a:pPr>
          <a:endParaRPr lang="en-US" sz="1050" kern="1200"/>
        </a:p>
      </dsp:txBody>
      <dsp:txXfrm>
        <a:off x="4663039" y="2813424"/>
        <a:ext cx="249493" cy="250165"/>
      </dsp:txXfrm>
    </dsp:sp>
    <dsp:sp modelId="{95590E95-0E41-4C8D-9C1C-783CF3BAAB85}">
      <dsp:nvSpPr>
        <dsp:cNvPr id="0" name=""/>
        <dsp:cNvSpPr/>
      </dsp:nvSpPr>
      <dsp:spPr>
        <a:xfrm>
          <a:off x="5167407" y="995335"/>
          <a:ext cx="1681225" cy="3886342"/>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b="1" kern="1200" dirty="0"/>
            <a:t>Three contractors worked with NII to pilot NIICAP</a:t>
          </a:r>
        </a:p>
      </dsp:txBody>
      <dsp:txXfrm>
        <a:off x="5216648" y="1044576"/>
        <a:ext cx="1582743" cy="3787860"/>
      </dsp:txXfrm>
    </dsp:sp>
    <dsp:sp modelId="{C358A65E-A7B0-49C8-A790-E986737BB6ED}">
      <dsp:nvSpPr>
        <dsp:cNvPr id="0" name=""/>
        <dsp:cNvSpPr/>
      </dsp:nvSpPr>
      <dsp:spPr>
        <a:xfrm>
          <a:off x="7016755" y="2730035"/>
          <a:ext cx="356419" cy="416943"/>
        </a:xfrm>
        <a:prstGeom prst="rightArrow">
          <a:avLst>
            <a:gd name="adj1" fmla="val 60000"/>
            <a:gd name="adj2" fmla="val 50000"/>
          </a:avLst>
        </a:prstGeom>
        <a:solidFill>
          <a:schemeClr val="accent4">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66725">
            <a:lnSpc>
              <a:spcPct val="90000"/>
            </a:lnSpc>
            <a:spcBef>
              <a:spcPct val="0"/>
            </a:spcBef>
            <a:spcAft>
              <a:spcPct val="35000"/>
            </a:spcAft>
            <a:buNone/>
          </a:pPr>
          <a:endParaRPr lang="en-US" sz="1050" kern="1200"/>
        </a:p>
      </dsp:txBody>
      <dsp:txXfrm>
        <a:off x="7016755" y="2813424"/>
        <a:ext cx="249493" cy="250165"/>
      </dsp:txXfrm>
    </dsp:sp>
    <dsp:sp modelId="{24C6A86B-AFDC-4B57-AFB3-30E6CC7CAD17}">
      <dsp:nvSpPr>
        <dsp:cNvPr id="0" name=""/>
        <dsp:cNvSpPr/>
      </dsp:nvSpPr>
      <dsp:spPr>
        <a:xfrm>
          <a:off x="7521123" y="995335"/>
          <a:ext cx="1681225" cy="3886342"/>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b="1" kern="1200" dirty="0"/>
            <a:t>The completed  program is managed by NIIBS, the NIICAP Oversight Board, and the NII Policy &amp; Practices Committees</a:t>
          </a:r>
        </a:p>
      </dsp:txBody>
      <dsp:txXfrm>
        <a:off x="7570364" y="1044576"/>
        <a:ext cx="1582743" cy="3787860"/>
      </dsp:txXfrm>
    </dsp:sp>
    <dsp:sp modelId="{3006C07E-7E12-4D1F-A619-86A27785E25F}">
      <dsp:nvSpPr>
        <dsp:cNvPr id="0" name=""/>
        <dsp:cNvSpPr/>
      </dsp:nvSpPr>
      <dsp:spPr>
        <a:xfrm rot="21589541">
          <a:off x="9350486" y="2726549"/>
          <a:ext cx="314053" cy="416943"/>
        </a:xfrm>
        <a:prstGeom prst="rightArrow">
          <a:avLst>
            <a:gd name="adj1" fmla="val 60000"/>
            <a:gd name="adj2" fmla="val 50000"/>
          </a:avLst>
        </a:prstGeom>
        <a:solidFill>
          <a:schemeClr val="accent5">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66725">
            <a:lnSpc>
              <a:spcPct val="90000"/>
            </a:lnSpc>
            <a:spcBef>
              <a:spcPct val="0"/>
            </a:spcBef>
            <a:spcAft>
              <a:spcPct val="35000"/>
            </a:spcAft>
            <a:buNone/>
          </a:pPr>
          <a:endParaRPr lang="en-US" sz="1050" kern="1200"/>
        </a:p>
      </dsp:txBody>
      <dsp:txXfrm>
        <a:off x="9350486" y="2810081"/>
        <a:ext cx="219837" cy="250165"/>
      </dsp:txXfrm>
    </dsp:sp>
    <dsp:sp modelId="{F0AA497E-D9F4-4582-AC9F-C370E00B11E6}">
      <dsp:nvSpPr>
        <dsp:cNvPr id="0" name=""/>
        <dsp:cNvSpPr/>
      </dsp:nvSpPr>
      <dsp:spPr>
        <a:xfrm>
          <a:off x="9794900" y="988418"/>
          <a:ext cx="1681225" cy="3886342"/>
        </a:xfrm>
        <a:prstGeom prst="roundRect">
          <a:avLst>
            <a:gd name="adj" fmla="val 10000"/>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b="1" kern="1200" dirty="0"/>
            <a:t>Program  now accepting applications</a:t>
          </a:r>
        </a:p>
        <a:p>
          <a:pPr marL="0" lvl="0" indent="0" algn="ctr" defTabSz="889000">
            <a:lnSpc>
              <a:spcPct val="90000"/>
            </a:lnSpc>
            <a:spcBef>
              <a:spcPct val="0"/>
            </a:spcBef>
            <a:spcAft>
              <a:spcPct val="35000"/>
            </a:spcAft>
            <a:buNone/>
          </a:pPr>
          <a:endParaRPr lang="en-US" sz="2000" b="1" kern="1200" dirty="0"/>
        </a:p>
        <a:p>
          <a:pPr marL="0" lvl="0" indent="0" algn="ctr" defTabSz="889000">
            <a:lnSpc>
              <a:spcPct val="90000"/>
            </a:lnSpc>
            <a:spcBef>
              <a:spcPct val="0"/>
            </a:spcBef>
            <a:spcAft>
              <a:spcPct val="35000"/>
            </a:spcAft>
            <a:buNone/>
          </a:pPr>
          <a:endParaRPr lang="en-US" sz="2000" b="1" kern="1200" dirty="0"/>
        </a:p>
        <a:p>
          <a:pPr marL="0" lvl="0" indent="0" algn="ctr" defTabSz="889000">
            <a:lnSpc>
              <a:spcPct val="90000"/>
            </a:lnSpc>
            <a:spcBef>
              <a:spcPct val="0"/>
            </a:spcBef>
            <a:spcAft>
              <a:spcPct val="35000"/>
            </a:spcAft>
            <a:buNone/>
          </a:pPr>
          <a:endParaRPr lang="en-US" sz="2000" b="1" kern="1200" dirty="0"/>
        </a:p>
      </dsp:txBody>
      <dsp:txXfrm>
        <a:off x="9844141" y="1037659"/>
        <a:ext cx="1582743" cy="3787860"/>
      </dsp:txXfrm>
    </dsp:sp>
  </dsp:spTree>
</dsp:drawing>
</file>

<file path=ppt/diagrams/layout1.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A6CE73FD-D116-4467-8D61-80D9F73AD6BA}"/>
              </a:ext>
            </a:extLst>
          </p:cNvPr>
          <p:cNvSpPr>
            <a:spLocks noGrp="1"/>
          </p:cNvSpPr>
          <p:nvPr>
            <p:ph type="hdr" sz="quarter"/>
          </p:nvPr>
        </p:nvSpPr>
        <p:spPr>
          <a:xfrm>
            <a:off x="0" y="0"/>
            <a:ext cx="3037840" cy="466434"/>
          </a:xfrm>
          <a:prstGeom prst="rect">
            <a:avLst/>
          </a:prstGeom>
        </p:spPr>
        <p:txBody>
          <a:bodyPr vert="horz" lIns="93177" tIns="46589" rIns="93177" bIns="46589" rtlCol="0"/>
          <a:lstStyle>
            <a:lvl1pPr algn="l">
              <a:defRPr sz="1200"/>
            </a:lvl1pPr>
          </a:lstStyle>
          <a:p>
            <a:endParaRPr lang="en-US"/>
          </a:p>
        </p:txBody>
      </p:sp>
      <p:sp>
        <p:nvSpPr>
          <p:cNvPr id="3" name="Date Placeholder 2">
            <a:extLst>
              <a:ext uri="{FF2B5EF4-FFF2-40B4-BE49-F238E27FC236}">
                <a16:creationId xmlns:a16="http://schemas.microsoft.com/office/drawing/2014/main" id="{26370F7E-67BC-406E-A8EB-F03DF1D8AA47}"/>
              </a:ext>
            </a:extLst>
          </p:cNvPr>
          <p:cNvSpPr>
            <a:spLocks noGrp="1"/>
          </p:cNvSpPr>
          <p:nvPr>
            <p:ph type="dt" sz="quarter" idx="1"/>
          </p:nvPr>
        </p:nvSpPr>
        <p:spPr>
          <a:xfrm>
            <a:off x="3970938" y="0"/>
            <a:ext cx="3037840" cy="466434"/>
          </a:xfrm>
          <a:prstGeom prst="rect">
            <a:avLst/>
          </a:prstGeom>
        </p:spPr>
        <p:txBody>
          <a:bodyPr vert="horz" lIns="93177" tIns="46589" rIns="93177" bIns="46589" rtlCol="0"/>
          <a:lstStyle>
            <a:lvl1pPr algn="r">
              <a:defRPr sz="1200"/>
            </a:lvl1pPr>
          </a:lstStyle>
          <a:p>
            <a:fld id="{9F711A5E-DB75-4899-BF3A-F4B93BD1D62F}" type="datetimeFigureOut">
              <a:rPr lang="en-US" smtClean="0"/>
              <a:t>5/7/2018</a:t>
            </a:fld>
            <a:endParaRPr lang="en-US"/>
          </a:p>
        </p:txBody>
      </p:sp>
      <p:sp>
        <p:nvSpPr>
          <p:cNvPr id="4" name="Footer Placeholder 3">
            <a:extLst>
              <a:ext uri="{FF2B5EF4-FFF2-40B4-BE49-F238E27FC236}">
                <a16:creationId xmlns:a16="http://schemas.microsoft.com/office/drawing/2014/main" id="{3D5BF91E-C6FA-4444-8F01-E90F0CA29D9D}"/>
              </a:ext>
            </a:extLst>
          </p:cNvPr>
          <p:cNvSpPr>
            <a:spLocks noGrp="1"/>
          </p:cNvSpPr>
          <p:nvPr>
            <p:ph type="ftr" sz="quarter" idx="2"/>
          </p:nvPr>
        </p:nvSpPr>
        <p:spPr>
          <a:xfrm>
            <a:off x="0" y="8829967"/>
            <a:ext cx="3037840" cy="466433"/>
          </a:xfrm>
          <a:prstGeom prst="rect">
            <a:avLst/>
          </a:prstGeom>
        </p:spPr>
        <p:txBody>
          <a:bodyPr vert="horz" lIns="93177" tIns="46589" rIns="93177" bIns="46589"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A34E0876-6E7B-4388-8694-CF20E1807376}"/>
              </a:ext>
            </a:extLst>
          </p:cNvPr>
          <p:cNvSpPr>
            <a:spLocks noGrp="1"/>
          </p:cNvSpPr>
          <p:nvPr>
            <p:ph type="sldNum" sz="quarter" idx="3"/>
          </p:nvPr>
        </p:nvSpPr>
        <p:spPr>
          <a:xfrm>
            <a:off x="3970938" y="8829967"/>
            <a:ext cx="3037840" cy="466433"/>
          </a:xfrm>
          <a:prstGeom prst="rect">
            <a:avLst/>
          </a:prstGeom>
        </p:spPr>
        <p:txBody>
          <a:bodyPr vert="horz" lIns="93177" tIns="46589" rIns="93177" bIns="46589" rtlCol="0" anchor="b"/>
          <a:lstStyle>
            <a:lvl1pPr algn="r">
              <a:defRPr sz="1200"/>
            </a:lvl1pPr>
          </a:lstStyle>
          <a:p>
            <a:fld id="{642B5532-EA78-461D-B108-87AB3FA98090}" type="slidenum">
              <a:rPr lang="en-US" smtClean="0"/>
              <a:t>‹#›</a:t>
            </a:fld>
            <a:endParaRPr lang="en-US"/>
          </a:p>
        </p:txBody>
      </p:sp>
    </p:spTree>
    <p:extLst>
      <p:ext uri="{BB962C8B-B14F-4D97-AF65-F5344CB8AC3E}">
        <p14:creationId xmlns:p14="http://schemas.microsoft.com/office/powerpoint/2010/main" val="192134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6434"/>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idx="1"/>
          </p:nvPr>
        </p:nvSpPr>
        <p:spPr>
          <a:xfrm>
            <a:off x="3970938" y="0"/>
            <a:ext cx="3037840" cy="466434"/>
          </a:xfrm>
          <a:prstGeom prst="rect">
            <a:avLst/>
          </a:prstGeom>
        </p:spPr>
        <p:txBody>
          <a:bodyPr vert="horz" lIns="93177" tIns="46589" rIns="93177" bIns="46589" rtlCol="0"/>
          <a:lstStyle>
            <a:lvl1pPr algn="r">
              <a:defRPr sz="1200"/>
            </a:lvl1pPr>
          </a:lstStyle>
          <a:p>
            <a:fld id="{9B61FE5A-3A4C-454F-B6EB-D6DF0F31F271}" type="datetimeFigureOut">
              <a:rPr lang="en-US" smtClean="0"/>
              <a:t>5/7/2018</a:t>
            </a:fld>
            <a:endParaRPr lang="en-US"/>
          </a:p>
        </p:txBody>
      </p:sp>
      <p:sp>
        <p:nvSpPr>
          <p:cNvPr id="4" name="Slide Image Placeholder 3"/>
          <p:cNvSpPr>
            <a:spLocks noGrp="1" noRot="1" noChangeAspect="1"/>
          </p:cNvSpPr>
          <p:nvPr>
            <p:ph type="sldImg" idx="2"/>
          </p:nvPr>
        </p:nvSpPr>
        <p:spPr>
          <a:xfrm>
            <a:off x="717550" y="1162050"/>
            <a:ext cx="5575300" cy="3136900"/>
          </a:xfrm>
          <a:prstGeom prst="rect">
            <a:avLst/>
          </a:prstGeom>
          <a:noFill/>
          <a:ln w="12700">
            <a:solidFill>
              <a:prstClr val="black"/>
            </a:solidFill>
          </a:ln>
        </p:spPr>
        <p:txBody>
          <a:bodyPr vert="horz" lIns="93177" tIns="46589" rIns="93177" bIns="46589" rtlCol="0" anchor="ctr"/>
          <a:lstStyle/>
          <a:p>
            <a:endParaRPr lang="en-US"/>
          </a:p>
        </p:txBody>
      </p:sp>
      <p:sp>
        <p:nvSpPr>
          <p:cNvPr id="5" name="Notes Placeholder 4"/>
          <p:cNvSpPr>
            <a:spLocks noGrp="1"/>
          </p:cNvSpPr>
          <p:nvPr>
            <p:ph type="body" sz="quarter" idx="3"/>
          </p:nvPr>
        </p:nvSpPr>
        <p:spPr>
          <a:xfrm>
            <a:off x="701040" y="4473892"/>
            <a:ext cx="5608320" cy="3660458"/>
          </a:xfrm>
          <a:prstGeom prst="rect">
            <a:avLst/>
          </a:prstGeom>
        </p:spPr>
        <p:txBody>
          <a:bodyPr vert="horz" lIns="93177" tIns="46589" rIns="93177" bIns="46589"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967"/>
            <a:ext cx="3037840" cy="466433"/>
          </a:xfrm>
          <a:prstGeom prst="rect">
            <a:avLst/>
          </a:prstGeom>
        </p:spPr>
        <p:txBody>
          <a:bodyPr vert="horz" lIns="93177" tIns="46589" rIns="93177" bIns="46589" rtlCol="0" anchor="b"/>
          <a:lstStyle>
            <a:lvl1pPr algn="l">
              <a:defRPr sz="1200"/>
            </a:lvl1pPr>
          </a:lstStyle>
          <a:p>
            <a:endParaRPr lang="en-US"/>
          </a:p>
        </p:txBody>
      </p:sp>
      <p:sp>
        <p:nvSpPr>
          <p:cNvPr id="7" name="Slide Number Placeholder 6"/>
          <p:cNvSpPr>
            <a:spLocks noGrp="1"/>
          </p:cNvSpPr>
          <p:nvPr>
            <p:ph type="sldNum" sz="quarter" idx="5"/>
          </p:nvPr>
        </p:nvSpPr>
        <p:spPr>
          <a:xfrm>
            <a:off x="3970938" y="8829967"/>
            <a:ext cx="3037840" cy="466433"/>
          </a:xfrm>
          <a:prstGeom prst="rect">
            <a:avLst/>
          </a:prstGeom>
        </p:spPr>
        <p:txBody>
          <a:bodyPr vert="horz" lIns="93177" tIns="46589" rIns="93177" bIns="46589" rtlCol="0" anchor="b"/>
          <a:lstStyle>
            <a:lvl1pPr algn="r">
              <a:defRPr sz="1200"/>
            </a:lvl1pPr>
          </a:lstStyle>
          <a:p>
            <a:fld id="{94E8999A-D3D4-4519-8093-960013A47881}" type="slidenum">
              <a:rPr lang="en-US" smtClean="0"/>
              <a:t>‹#›</a:t>
            </a:fld>
            <a:endParaRPr lang="en-US"/>
          </a:p>
        </p:txBody>
      </p:sp>
    </p:spTree>
    <p:extLst>
      <p:ext uri="{BB962C8B-B14F-4D97-AF65-F5344CB8AC3E}">
        <p14:creationId xmlns:p14="http://schemas.microsoft.com/office/powerpoint/2010/main" val="157059268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4E8999A-D3D4-4519-8093-960013A47881}" type="slidenum">
              <a:rPr lang="en-US" smtClean="0"/>
              <a:t>1</a:t>
            </a:fld>
            <a:endParaRPr lang="en-US"/>
          </a:p>
        </p:txBody>
      </p:sp>
    </p:spTree>
    <p:extLst>
      <p:ext uri="{BB962C8B-B14F-4D97-AF65-F5344CB8AC3E}">
        <p14:creationId xmlns:p14="http://schemas.microsoft.com/office/powerpoint/2010/main" val="280053038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4E8999A-D3D4-4519-8093-960013A47881}" type="slidenum">
              <a:rPr lang="en-US" smtClean="0"/>
              <a:t>16</a:t>
            </a:fld>
            <a:endParaRPr lang="en-US"/>
          </a:p>
        </p:txBody>
      </p:sp>
    </p:spTree>
    <p:extLst>
      <p:ext uri="{BB962C8B-B14F-4D97-AF65-F5344CB8AC3E}">
        <p14:creationId xmlns:p14="http://schemas.microsoft.com/office/powerpoint/2010/main" val="327048919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4E8999A-D3D4-4519-8093-960013A47881}" type="slidenum">
              <a:rPr lang="en-US" smtClean="0"/>
              <a:t>17</a:t>
            </a:fld>
            <a:endParaRPr lang="en-US"/>
          </a:p>
        </p:txBody>
      </p:sp>
    </p:spTree>
    <p:extLst>
      <p:ext uri="{BB962C8B-B14F-4D97-AF65-F5344CB8AC3E}">
        <p14:creationId xmlns:p14="http://schemas.microsoft.com/office/powerpoint/2010/main" val="214528929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4E8999A-D3D4-4519-8093-960013A47881}" type="slidenum">
              <a:rPr lang="en-US" smtClean="0"/>
              <a:t>18</a:t>
            </a:fld>
            <a:endParaRPr lang="en-US"/>
          </a:p>
        </p:txBody>
      </p:sp>
    </p:spTree>
    <p:extLst>
      <p:ext uri="{BB962C8B-B14F-4D97-AF65-F5344CB8AC3E}">
        <p14:creationId xmlns:p14="http://schemas.microsoft.com/office/powerpoint/2010/main" val="64753416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4E8999A-D3D4-4519-8093-960013A47881}" type="slidenum">
              <a:rPr lang="en-US" smtClean="0"/>
              <a:t>24</a:t>
            </a:fld>
            <a:endParaRPr lang="en-US"/>
          </a:p>
        </p:txBody>
      </p:sp>
    </p:spTree>
    <p:extLst>
      <p:ext uri="{BB962C8B-B14F-4D97-AF65-F5344CB8AC3E}">
        <p14:creationId xmlns:p14="http://schemas.microsoft.com/office/powerpoint/2010/main" val="341234587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year NACE will celebrate its 75</a:t>
            </a:r>
            <a:r>
              <a:rPr lang="en-US" baseline="30000" dirty="0"/>
              <a:t>th</a:t>
            </a:r>
            <a:r>
              <a:rPr lang="en-US" dirty="0"/>
              <a:t> anniversary.  With humble beginnings of 11 engineers, we now serve over 36,000 members and 55,000 </a:t>
            </a:r>
            <a:r>
              <a:rPr lang="en-US" dirty="0" err="1"/>
              <a:t>certificiation</a:t>
            </a:r>
            <a:r>
              <a:rPr lang="en-US" dirty="0"/>
              <a:t> holders in over 100 countries.  </a:t>
            </a:r>
          </a:p>
        </p:txBody>
      </p:sp>
      <p:sp>
        <p:nvSpPr>
          <p:cNvPr id="4" name="Slide Number Placeholder 3"/>
          <p:cNvSpPr>
            <a:spLocks noGrp="1"/>
          </p:cNvSpPr>
          <p:nvPr>
            <p:ph type="sldNum" sz="quarter" idx="10"/>
          </p:nvPr>
        </p:nvSpPr>
        <p:spPr/>
        <p:txBody>
          <a:bodyPr/>
          <a:lstStyle/>
          <a:p>
            <a:fld id="{765A28A7-0EF4-4497-8E56-3B871FBAA7CF}" type="slidenum">
              <a:rPr lang="en-US" smtClean="0"/>
              <a:t>2</a:t>
            </a:fld>
            <a:endParaRPr lang="en-US"/>
          </a:p>
        </p:txBody>
      </p:sp>
    </p:spTree>
    <p:extLst>
      <p:ext uri="{BB962C8B-B14F-4D97-AF65-F5344CB8AC3E}">
        <p14:creationId xmlns:p14="http://schemas.microsoft.com/office/powerpoint/2010/main" val="7299108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NACE has offices, career development centers and partners in over 35 countries.  In short, we can meet our members and customer’s needs where ever they may be located.</a:t>
            </a:r>
          </a:p>
        </p:txBody>
      </p:sp>
      <p:sp>
        <p:nvSpPr>
          <p:cNvPr id="4" name="Slide Number Placeholder 3"/>
          <p:cNvSpPr>
            <a:spLocks noGrp="1"/>
          </p:cNvSpPr>
          <p:nvPr>
            <p:ph type="sldNum" sz="quarter" idx="10"/>
          </p:nvPr>
        </p:nvSpPr>
        <p:spPr/>
        <p:txBody>
          <a:bodyPr/>
          <a:lstStyle/>
          <a:p>
            <a:fld id="{765A28A7-0EF4-4497-8E56-3B871FBAA7CF}" type="slidenum">
              <a:rPr lang="en-US" smtClean="0"/>
              <a:t>3</a:t>
            </a:fld>
            <a:endParaRPr lang="en-US"/>
          </a:p>
        </p:txBody>
      </p:sp>
    </p:spTree>
    <p:extLst>
      <p:ext uri="{BB962C8B-B14F-4D97-AF65-F5344CB8AC3E}">
        <p14:creationId xmlns:p14="http://schemas.microsoft.com/office/powerpoint/2010/main" val="202948318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42289">
              <a:defRPr/>
            </a:pPr>
            <a:r>
              <a:rPr lang="en-US" dirty="0"/>
              <a:t>NACE serves over 20 industries with a primary concentration in utilities, energy, transportation, infrastructure and yes, defense.</a:t>
            </a:r>
          </a:p>
          <a:p>
            <a:endParaRPr lang="en-US" dirty="0"/>
          </a:p>
        </p:txBody>
      </p:sp>
      <p:sp>
        <p:nvSpPr>
          <p:cNvPr id="4" name="Slide Number Placeholder 3"/>
          <p:cNvSpPr>
            <a:spLocks noGrp="1"/>
          </p:cNvSpPr>
          <p:nvPr>
            <p:ph type="sldNum" sz="quarter" idx="10"/>
          </p:nvPr>
        </p:nvSpPr>
        <p:spPr/>
        <p:txBody>
          <a:bodyPr/>
          <a:lstStyle/>
          <a:p>
            <a:fld id="{D0952321-C36C-47A8-9990-CB392BE0BB12}" type="slidenum">
              <a:rPr lang="en-US" smtClean="0"/>
              <a:t>4</a:t>
            </a:fld>
            <a:endParaRPr lang="en-US"/>
          </a:p>
        </p:txBody>
      </p:sp>
    </p:spTree>
    <p:extLst>
      <p:ext uri="{BB962C8B-B14F-4D97-AF65-F5344CB8AC3E}">
        <p14:creationId xmlns:p14="http://schemas.microsoft.com/office/powerpoint/2010/main" val="309576273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4E8999A-D3D4-4519-8093-960013A47881}" type="slidenum">
              <a:rPr lang="en-US" smtClean="0"/>
              <a:t>6</a:t>
            </a:fld>
            <a:endParaRPr lang="en-US"/>
          </a:p>
        </p:txBody>
      </p:sp>
    </p:spTree>
    <p:extLst>
      <p:ext uri="{BB962C8B-B14F-4D97-AF65-F5344CB8AC3E}">
        <p14:creationId xmlns:p14="http://schemas.microsoft.com/office/powerpoint/2010/main" val="46150900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4E8999A-D3D4-4519-8093-960013A47881}" type="slidenum">
              <a:rPr lang="en-US" smtClean="0"/>
              <a:t>9</a:t>
            </a:fld>
            <a:endParaRPr lang="en-US"/>
          </a:p>
        </p:txBody>
      </p:sp>
    </p:spTree>
    <p:extLst>
      <p:ext uri="{BB962C8B-B14F-4D97-AF65-F5344CB8AC3E}">
        <p14:creationId xmlns:p14="http://schemas.microsoft.com/office/powerpoint/2010/main" val="292811070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4E8999A-D3D4-4519-8093-960013A47881}" type="slidenum">
              <a:rPr lang="en-US" smtClean="0"/>
              <a:t>10</a:t>
            </a:fld>
            <a:endParaRPr lang="en-US"/>
          </a:p>
        </p:txBody>
      </p:sp>
    </p:spTree>
    <p:extLst>
      <p:ext uri="{BB962C8B-B14F-4D97-AF65-F5344CB8AC3E}">
        <p14:creationId xmlns:p14="http://schemas.microsoft.com/office/powerpoint/2010/main" val="25377621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4E8999A-D3D4-4519-8093-960013A47881}" type="slidenum">
              <a:rPr lang="en-US" smtClean="0"/>
              <a:t>13</a:t>
            </a:fld>
            <a:endParaRPr lang="en-US"/>
          </a:p>
        </p:txBody>
      </p:sp>
    </p:spTree>
    <p:extLst>
      <p:ext uri="{BB962C8B-B14F-4D97-AF65-F5344CB8AC3E}">
        <p14:creationId xmlns:p14="http://schemas.microsoft.com/office/powerpoint/2010/main" val="89032983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4E8999A-D3D4-4519-8093-960013A47881}" type="slidenum">
              <a:rPr lang="en-US" smtClean="0"/>
              <a:t>15</a:t>
            </a:fld>
            <a:endParaRPr lang="en-US"/>
          </a:p>
        </p:txBody>
      </p:sp>
    </p:spTree>
    <p:extLst>
      <p:ext uri="{BB962C8B-B14F-4D97-AF65-F5344CB8AC3E}">
        <p14:creationId xmlns:p14="http://schemas.microsoft.com/office/powerpoint/2010/main" val="222661418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46D12B30-EEF0-40CC-B61E-0BA9FD466DB0}" type="datetimeFigureOut">
              <a:rPr lang="en-US" smtClean="0"/>
              <a:t>5/7/2018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B62BAB7-684B-429A-89D2-83E6432C37B1}" type="slidenum">
              <a:rPr lang="en-US" smtClean="0"/>
              <a:t>‹#›</a:t>
            </a:fld>
            <a:endParaRPr lang="en-US"/>
          </a:p>
        </p:txBody>
      </p: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967467" y="5812187"/>
            <a:ext cx="3051054" cy="893066"/>
          </a:xfrm>
          <a:prstGeom prst="rect">
            <a:avLst/>
          </a:prstGeom>
        </p:spPr>
      </p:pic>
      <p:cxnSp>
        <p:nvCxnSpPr>
          <p:cNvPr id="8" name="Straight Connector 7"/>
          <p:cNvCxnSpPr/>
          <p:nvPr userDrawn="1"/>
        </p:nvCxnSpPr>
        <p:spPr>
          <a:xfrm>
            <a:off x="838200" y="6258720"/>
            <a:ext cx="7772400" cy="0"/>
          </a:xfrm>
          <a:prstGeom prst="line">
            <a:avLst/>
          </a:prstGeom>
          <a:ln w="381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545122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46D12B30-EEF0-40CC-B61E-0BA9FD466DB0}" type="datetimeFigureOut">
              <a:rPr lang="en-US" smtClean="0"/>
              <a:t>5/7/2018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B62BAB7-684B-429A-89D2-83E6432C37B1}" type="slidenum">
              <a:rPr lang="en-US" smtClean="0"/>
              <a:t>‹#›</a:t>
            </a:fld>
            <a:endParaRPr lang="en-US"/>
          </a:p>
        </p:txBody>
      </p: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967467" y="5812187"/>
            <a:ext cx="3051054" cy="893066"/>
          </a:xfrm>
          <a:prstGeom prst="rect">
            <a:avLst/>
          </a:prstGeom>
        </p:spPr>
      </p:pic>
      <p:cxnSp>
        <p:nvCxnSpPr>
          <p:cNvPr id="8" name="Straight Connector 7"/>
          <p:cNvCxnSpPr/>
          <p:nvPr userDrawn="1"/>
        </p:nvCxnSpPr>
        <p:spPr>
          <a:xfrm>
            <a:off x="838200" y="6258720"/>
            <a:ext cx="7772400"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userDrawn="1"/>
        </p:nvCxnSpPr>
        <p:spPr>
          <a:xfrm>
            <a:off x="838200" y="1690688"/>
            <a:ext cx="10515600" cy="0"/>
          </a:xfrm>
          <a:prstGeom prst="line">
            <a:avLst/>
          </a:prstGeom>
          <a:ln w="381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660589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46D12B30-EEF0-40CC-B61E-0BA9FD466DB0}" type="datetimeFigureOut">
              <a:rPr lang="en-US" smtClean="0"/>
              <a:t>5/7/2018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B62BAB7-684B-429A-89D2-83E6432C37B1}" type="slidenum">
              <a:rPr lang="en-US" smtClean="0"/>
              <a:t>‹#›</a:t>
            </a:fld>
            <a:endParaRPr lang="en-US"/>
          </a:p>
        </p:txBody>
      </p:sp>
      <p:cxnSp>
        <p:nvCxnSpPr>
          <p:cNvPr id="6" name="Straight Connector 5"/>
          <p:cNvCxnSpPr/>
          <p:nvPr userDrawn="1"/>
        </p:nvCxnSpPr>
        <p:spPr>
          <a:xfrm>
            <a:off x="838200" y="1690688"/>
            <a:ext cx="10515600"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userDrawn="1"/>
        </p:nvCxnSpPr>
        <p:spPr>
          <a:xfrm>
            <a:off x="838200" y="6258720"/>
            <a:ext cx="7772400" cy="0"/>
          </a:xfrm>
          <a:prstGeom prst="line">
            <a:avLst/>
          </a:prstGeom>
          <a:ln w="38100"/>
        </p:spPr>
        <p:style>
          <a:lnRef idx="1">
            <a:schemeClr val="accent1"/>
          </a:lnRef>
          <a:fillRef idx="0">
            <a:schemeClr val="accent1"/>
          </a:fillRef>
          <a:effectRef idx="0">
            <a:schemeClr val="accent1"/>
          </a:effectRef>
          <a:fontRef idx="minor">
            <a:schemeClr val="tx1"/>
          </a:fontRef>
        </p:style>
      </p:cxnSp>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967467" y="5812187"/>
            <a:ext cx="3051054" cy="893066"/>
          </a:xfrm>
          <a:prstGeom prst="rect">
            <a:avLst/>
          </a:prstGeom>
        </p:spPr>
      </p:pic>
    </p:spTree>
    <p:extLst>
      <p:ext uri="{BB962C8B-B14F-4D97-AF65-F5344CB8AC3E}">
        <p14:creationId xmlns:p14="http://schemas.microsoft.com/office/powerpoint/2010/main" val="355657824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6D12B30-EEF0-40CC-B61E-0BA9FD466DB0}" type="datetimeFigureOut">
              <a:rPr lang="en-US" smtClean="0"/>
              <a:t>5/7/2018</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B62BAB7-684B-429A-89D2-83E6432C37B1}" type="slidenum">
              <a:rPr lang="en-US" smtClean="0"/>
              <a:t>‹#›</a:t>
            </a:fld>
            <a:endParaRPr lang="en-US"/>
          </a:p>
        </p:txBody>
      </p:sp>
    </p:spTree>
    <p:extLst>
      <p:ext uri="{BB962C8B-B14F-4D97-AF65-F5344CB8AC3E}">
        <p14:creationId xmlns:p14="http://schemas.microsoft.com/office/powerpoint/2010/main" val="273596596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4"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4.jp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5.jpg"/></Relationships>
</file>

<file path=ppt/slides/_rels/slide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8.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3">
            <a:extLst>
              <a:ext uri="{28A0092B-C50C-407E-A947-70E740481C1C}">
                <a14:useLocalDpi xmlns:a14="http://schemas.microsoft.com/office/drawing/2010/main" val="0"/>
              </a:ext>
            </a:extLst>
          </a:blip>
          <a:srcRect b="20279"/>
          <a:stretch/>
        </p:blipFill>
        <p:spPr>
          <a:xfrm>
            <a:off x="1524000" y="131762"/>
            <a:ext cx="8632825" cy="3706813"/>
          </a:xfrm>
          <a:prstGeom prst="rect">
            <a:avLst/>
          </a:prstGeom>
        </p:spPr>
      </p:pic>
      <p:sp>
        <p:nvSpPr>
          <p:cNvPr id="5" name="Subtitle 2"/>
          <p:cNvSpPr txBox="1">
            <a:spLocks/>
          </p:cNvSpPr>
          <p:nvPr/>
        </p:nvSpPr>
        <p:spPr>
          <a:xfrm>
            <a:off x="2571750" y="4171949"/>
            <a:ext cx="5908674" cy="779661"/>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endParaRPr lang="en-US" sz="3600" dirty="0"/>
          </a:p>
        </p:txBody>
      </p:sp>
      <p:sp>
        <p:nvSpPr>
          <p:cNvPr id="6" name="Subtitle 2"/>
          <p:cNvSpPr txBox="1">
            <a:spLocks/>
          </p:cNvSpPr>
          <p:nvPr/>
        </p:nvSpPr>
        <p:spPr>
          <a:xfrm>
            <a:off x="3255962" y="4191840"/>
            <a:ext cx="6318250" cy="1655762"/>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800" dirty="0"/>
              <a:t>Presented by</a:t>
            </a:r>
          </a:p>
          <a:p>
            <a:r>
              <a:rPr lang="en-US" sz="3600" b="1" dirty="0"/>
              <a:t>Dr. Gasem Fallatah</a:t>
            </a:r>
            <a:br>
              <a:rPr lang="en-US" sz="3600" dirty="0"/>
            </a:br>
            <a:r>
              <a:rPr lang="en-US" sz="3600" dirty="0"/>
              <a:t>NACE International Institute</a:t>
            </a:r>
          </a:p>
        </p:txBody>
      </p:sp>
    </p:spTree>
    <p:extLst>
      <p:ext uri="{BB962C8B-B14F-4D97-AF65-F5344CB8AC3E}">
        <p14:creationId xmlns:p14="http://schemas.microsoft.com/office/powerpoint/2010/main" val="30752209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a:t>Purpose of NIICAP: Close the Communication Gap</a:t>
            </a:r>
          </a:p>
        </p:txBody>
      </p:sp>
      <p:sp>
        <p:nvSpPr>
          <p:cNvPr id="3" name="Content Placeholder 2"/>
          <p:cNvSpPr>
            <a:spLocks noGrp="1"/>
          </p:cNvSpPr>
          <p:nvPr>
            <p:ph idx="1"/>
          </p:nvPr>
        </p:nvSpPr>
        <p:spPr>
          <a:xfrm>
            <a:off x="5487870" y="2451271"/>
            <a:ext cx="6583437" cy="4354566"/>
          </a:xfrm>
        </p:spPr>
        <p:txBody>
          <a:bodyPr>
            <a:noAutofit/>
          </a:bodyPr>
          <a:lstStyle/>
          <a:p>
            <a:r>
              <a:rPr lang="en-US" sz="2400" dirty="0">
                <a:latin typeface="+mj-lt"/>
              </a:rPr>
              <a:t>Flexibility in training and cost control.</a:t>
            </a:r>
          </a:p>
          <a:p>
            <a:r>
              <a:rPr lang="en-US" sz="2400" dirty="0">
                <a:latin typeface="+mj-lt"/>
              </a:rPr>
              <a:t>Focus on the skills necessary for the tasks assigned, mainly in specialty fields.</a:t>
            </a:r>
          </a:p>
          <a:p>
            <a:r>
              <a:rPr lang="en-US" sz="2400" dirty="0">
                <a:latin typeface="+mj-lt"/>
              </a:rPr>
              <a:t>Recognition of formalized, professionally conducted internal employer training programs.</a:t>
            </a:r>
          </a:p>
          <a:p>
            <a:r>
              <a:rPr lang="en-US" sz="2400" dirty="0">
                <a:latin typeface="+mj-lt"/>
              </a:rPr>
              <a:t>Ability to retain skilled employees after investing in training.</a:t>
            </a:r>
          </a:p>
          <a:p>
            <a:r>
              <a:rPr lang="en-US" sz="2400" dirty="0">
                <a:latin typeface="+mj-lt"/>
              </a:rPr>
              <a:t>Program that rewards exceptional performance and management.</a:t>
            </a:r>
          </a:p>
        </p:txBody>
      </p:sp>
      <p:sp>
        <p:nvSpPr>
          <p:cNvPr id="5" name="TextBox 4"/>
          <p:cNvSpPr txBox="1"/>
          <p:nvPr/>
        </p:nvSpPr>
        <p:spPr>
          <a:xfrm>
            <a:off x="838200" y="1690688"/>
            <a:ext cx="3867150" cy="738664"/>
          </a:xfrm>
          <a:prstGeom prst="rect">
            <a:avLst/>
          </a:prstGeom>
          <a:noFill/>
          <a:ln>
            <a:solidFill>
              <a:schemeClr val="tx2"/>
            </a:solidFill>
          </a:ln>
        </p:spPr>
        <p:txBody>
          <a:bodyPr wrap="square" rtlCol="0">
            <a:spAutoFit/>
          </a:bodyPr>
          <a:lstStyle/>
          <a:p>
            <a:pPr algn="ctr"/>
            <a:r>
              <a:rPr lang="en-US" sz="2400" dirty="0"/>
              <a:t>OWNER’s WANTS &amp; NEEDS</a:t>
            </a:r>
          </a:p>
          <a:p>
            <a:pPr algn="ctr"/>
            <a:endParaRPr lang="en-US" dirty="0"/>
          </a:p>
        </p:txBody>
      </p:sp>
      <p:sp>
        <p:nvSpPr>
          <p:cNvPr id="6" name="TextBox 5"/>
          <p:cNvSpPr txBox="1"/>
          <p:nvPr/>
        </p:nvSpPr>
        <p:spPr>
          <a:xfrm>
            <a:off x="5566179" y="1690688"/>
            <a:ext cx="5787621" cy="738664"/>
          </a:xfrm>
          <a:prstGeom prst="rect">
            <a:avLst/>
          </a:prstGeom>
          <a:noFill/>
          <a:ln>
            <a:solidFill>
              <a:schemeClr val="tx2"/>
            </a:solidFill>
          </a:ln>
        </p:spPr>
        <p:txBody>
          <a:bodyPr wrap="square" rtlCol="0">
            <a:spAutoFit/>
          </a:bodyPr>
          <a:lstStyle/>
          <a:p>
            <a:pPr algn="ctr"/>
            <a:r>
              <a:rPr lang="en-US" sz="2400" dirty="0"/>
              <a:t>CONTRACTOR’s WANTS &amp; NEEDS</a:t>
            </a:r>
          </a:p>
          <a:p>
            <a:pPr algn="ctr"/>
            <a:endParaRPr lang="en-US" dirty="0"/>
          </a:p>
        </p:txBody>
      </p:sp>
      <p:sp>
        <p:nvSpPr>
          <p:cNvPr id="7" name="Content Placeholder 2"/>
          <p:cNvSpPr txBox="1">
            <a:spLocks/>
          </p:cNvSpPr>
          <p:nvPr/>
        </p:nvSpPr>
        <p:spPr>
          <a:xfrm>
            <a:off x="746913" y="2451271"/>
            <a:ext cx="3958437" cy="317500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400" dirty="0">
                <a:latin typeface="+mj-lt"/>
              </a:rPr>
              <a:t> Hold the contractor responsible for delivering a conforming product or service. </a:t>
            </a:r>
          </a:p>
          <a:p>
            <a:r>
              <a:rPr lang="en-US" sz="2400" dirty="0">
                <a:latin typeface="+mj-lt"/>
              </a:rPr>
              <a:t>Allow the contractor to determine what skills the employees need to provide quality and productivity. </a:t>
            </a:r>
          </a:p>
          <a:p>
            <a:r>
              <a:rPr lang="en-US" sz="2400" dirty="0">
                <a:latin typeface="+mj-lt"/>
              </a:rPr>
              <a:t>Focus on the skills necessary for the tasks assigned.</a:t>
            </a:r>
          </a:p>
        </p:txBody>
      </p:sp>
      <p:sp>
        <p:nvSpPr>
          <p:cNvPr id="43" name="Freeform 11"/>
          <p:cNvSpPr>
            <a:spLocks noEditPoints="1"/>
          </p:cNvSpPr>
          <p:nvPr/>
        </p:nvSpPr>
        <p:spPr bwMode="auto">
          <a:xfrm rot="2499277">
            <a:off x="11138566" y="295613"/>
            <a:ext cx="844877" cy="585795"/>
          </a:xfrm>
          <a:custGeom>
            <a:avLst/>
            <a:gdLst>
              <a:gd name="T0" fmla="*/ 275 w 314"/>
              <a:gd name="T1" fmla="*/ 152 h 245"/>
              <a:gd name="T2" fmla="*/ 259 w 314"/>
              <a:gd name="T3" fmla="*/ 156 h 245"/>
              <a:gd name="T4" fmla="*/ 191 w 314"/>
              <a:gd name="T5" fmla="*/ 67 h 245"/>
              <a:gd name="T6" fmla="*/ 196 w 314"/>
              <a:gd name="T7" fmla="*/ 46 h 245"/>
              <a:gd name="T8" fmla="*/ 157 w 314"/>
              <a:gd name="T9" fmla="*/ 0 h 245"/>
              <a:gd name="T10" fmla="*/ 118 w 314"/>
              <a:gd name="T11" fmla="*/ 46 h 245"/>
              <a:gd name="T12" fmla="*/ 124 w 314"/>
              <a:gd name="T13" fmla="*/ 69 h 245"/>
              <a:gd name="T14" fmla="*/ 56 w 314"/>
              <a:gd name="T15" fmla="*/ 158 h 245"/>
              <a:gd name="T16" fmla="*/ 39 w 314"/>
              <a:gd name="T17" fmla="*/ 154 h 245"/>
              <a:gd name="T18" fmla="*/ 0 w 314"/>
              <a:gd name="T19" fmla="*/ 199 h 245"/>
              <a:gd name="T20" fmla="*/ 39 w 314"/>
              <a:gd name="T21" fmla="*/ 245 h 245"/>
              <a:gd name="T22" fmla="*/ 75 w 314"/>
              <a:gd name="T23" fmla="*/ 215 h 245"/>
              <a:gd name="T24" fmla="*/ 239 w 314"/>
              <a:gd name="T25" fmla="*/ 215 h 245"/>
              <a:gd name="T26" fmla="*/ 275 w 314"/>
              <a:gd name="T27" fmla="*/ 243 h 245"/>
              <a:gd name="T28" fmla="*/ 314 w 314"/>
              <a:gd name="T29" fmla="*/ 197 h 245"/>
              <a:gd name="T30" fmla="*/ 275 w 314"/>
              <a:gd name="T31" fmla="*/ 152 h 245"/>
              <a:gd name="T32" fmla="*/ 177 w 314"/>
              <a:gd name="T33" fmla="*/ 85 h 245"/>
              <a:gd name="T34" fmla="*/ 243 w 314"/>
              <a:gd name="T35" fmla="*/ 172 h 245"/>
              <a:gd name="T36" fmla="*/ 237 w 314"/>
              <a:gd name="T37" fmla="*/ 191 h 245"/>
              <a:gd name="T38" fmla="*/ 77 w 314"/>
              <a:gd name="T39" fmla="*/ 191 h 245"/>
              <a:gd name="T40" fmla="*/ 72 w 314"/>
              <a:gd name="T41" fmla="*/ 174 h 245"/>
              <a:gd name="T42" fmla="*/ 139 w 314"/>
              <a:gd name="T43" fmla="*/ 86 h 245"/>
              <a:gd name="T44" fmla="*/ 157 w 314"/>
              <a:gd name="T45" fmla="*/ 91 h 245"/>
              <a:gd name="T46" fmla="*/ 177 w 314"/>
              <a:gd name="T47" fmla="*/ 85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14" h="245">
                <a:moveTo>
                  <a:pt x="275" y="152"/>
                </a:moveTo>
                <a:cubicBezTo>
                  <a:pt x="269" y="152"/>
                  <a:pt x="264" y="153"/>
                  <a:pt x="259" y="156"/>
                </a:cubicBezTo>
                <a:cubicBezTo>
                  <a:pt x="191" y="67"/>
                  <a:pt x="191" y="67"/>
                  <a:pt x="191" y="67"/>
                </a:cubicBezTo>
                <a:cubicBezTo>
                  <a:pt x="194" y="61"/>
                  <a:pt x="196" y="54"/>
                  <a:pt x="196" y="46"/>
                </a:cubicBezTo>
                <a:cubicBezTo>
                  <a:pt x="196" y="21"/>
                  <a:pt x="179" y="0"/>
                  <a:pt x="157" y="0"/>
                </a:cubicBezTo>
                <a:cubicBezTo>
                  <a:pt x="136" y="0"/>
                  <a:pt x="118" y="21"/>
                  <a:pt x="118" y="46"/>
                </a:cubicBezTo>
                <a:cubicBezTo>
                  <a:pt x="118" y="54"/>
                  <a:pt x="120" y="62"/>
                  <a:pt x="124" y="69"/>
                </a:cubicBezTo>
                <a:cubicBezTo>
                  <a:pt x="56" y="158"/>
                  <a:pt x="56" y="158"/>
                  <a:pt x="56" y="158"/>
                </a:cubicBezTo>
                <a:cubicBezTo>
                  <a:pt x="51" y="155"/>
                  <a:pt x="45" y="154"/>
                  <a:pt x="39" y="154"/>
                </a:cubicBezTo>
                <a:cubicBezTo>
                  <a:pt x="17" y="154"/>
                  <a:pt x="0" y="174"/>
                  <a:pt x="0" y="199"/>
                </a:cubicBezTo>
                <a:cubicBezTo>
                  <a:pt x="0" y="224"/>
                  <a:pt x="17" y="245"/>
                  <a:pt x="39" y="245"/>
                </a:cubicBezTo>
                <a:cubicBezTo>
                  <a:pt x="56" y="245"/>
                  <a:pt x="70" y="232"/>
                  <a:pt x="75" y="215"/>
                </a:cubicBezTo>
                <a:cubicBezTo>
                  <a:pt x="239" y="215"/>
                  <a:pt x="239" y="215"/>
                  <a:pt x="239" y="215"/>
                </a:cubicBezTo>
                <a:cubicBezTo>
                  <a:pt x="245" y="231"/>
                  <a:pt x="259" y="243"/>
                  <a:pt x="275" y="243"/>
                </a:cubicBezTo>
                <a:cubicBezTo>
                  <a:pt x="297" y="243"/>
                  <a:pt x="314" y="222"/>
                  <a:pt x="314" y="197"/>
                </a:cubicBezTo>
                <a:cubicBezTo>
                  <a:pt x="314" y="172"/>
                  <a:pt x="297" y="152"/>
                  <a:pt x="275" y="152"/>
                </a:cubicBezTo>
                <a:close/>
                <a:moveTo>
                  <a:pt x="177" y="85"/>
                </a:moveTo>
                <a:cubicBezTo>
                  <a:pt x="243" y="172"/>
                  <a:pt x="243" y="172"/>
                  <a:pt x="243" y="172"/>
                </a:cubicBezTo>
                <a:cubicBezTo>
                  <a:pt x="240" y="177"/>
                  <a:pt x="237" y="184"/>
                  <a:pt x="237" y="191"/>
                </a:cubicBezTo>
                <a:cubicBezTo>
                  <a:pt x="77" y="191"/>
                  <a:pt x="77" y="191"/>
                  <a:pt x="77" y="191"/>
                </a:cubicBezTo>
                <a:cubicBezTo>
                  <a:pt x="76" y="185"/>
                  <a:pt x="74" y="179"/>
                  <a:pt x="72" y="174"/>
                </a:cubicBezTo>
                <a:cubicBezTo>
                  <a:pt x="139" y="86"/>
                  <a:pt x="139" y="86"/>
                  <a:pt x="139" y="86"/>
                </a:cubicBezTo>
                <a:cubicBezTo>
                  <a:pt x="144" y="89"/>
                  <a:pt x="150" y="91"/>
                  <a:pt x="157" y="91"/>
                </a:cubicBezTo>
                <a:cubicBezTo>
                  <a:pt x="164" y="91"/>
                  <a:pt x="171" y="89"/>
                  <a:pt x="177" y="85"/>
                </a:cubicBezTo>
                <a:close/>
              </a:path>
            </a:pathLst>
          </a:custGeom>
          <a:solidFill>
            <a:schemeClr val="accent1"/>
          </a:solidFill>
          <a:ln w="12700">
            <a:noFill/>
            <a:round/>
            <a:headEnd/>
            <a:tailEnd/>
          </a:ln>
          <a:effectLst/>
        </p:spPr>
        <p:txBody>
          <a:bodyPr rtlCol="0" anchor="ctr"/>
          <a:lstStyle/>
          <a:p>
            <a:pPr algn="ctr"/>
            <a:endParaRPr lang="de-DE" dirty="0">
              <a:latin typeface="Calibri Light" panose="020F0302020204030204" pitchFamily="34" charset="0"/>
            </a:endParaRPr>
          </a:p>
        </p:txBody>
      </p:sp>
    </p:spTree>
    <p:extLst>
      <p:ext uri="{BB962C8B-B14F-4D97-AF65-F5344CB8AC3E}">
        <p14:creationId xmlns:p14="http://schemas.microsoft.com/office/powerpoint/2010/main" val="265343844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692671"/>
            <a:ext cx="10515600" cy="1325563"/>
          </a:xfrm>
        </p:spPr>
        <p:txBody>
          <a:bodyPr>
            <a:normAutofit/>
          </a:bodyPr>
          <a:lstStyle/>
          <a:p>
            <a:pPr algn="ctr"/>
            <a:r>
              <a:rPr lang="en-US" sz="4000" dirty="0"/>
              <a:t>What Owners Want</a:t>
            </a:r>
          </a:p>
        </p:txBody>
      </p:sp>
      <p:sp>
        <p:nvSpPr>
          <p:cNvPr id="3" name="Content Placeholder 2"/>
          <p:cNvSpPr>
            <a:spLocks noGrp="1"/>
          </p:cNvSpPr>
          <p:nvPr>
            <p:ph idx="1"/>
          </p:nvPr>
        </p:nvSpPr>
        <p:spPr>
          <a:xfrm>
            <a:off x="750902" y="1923450"/>
            <a:ext cx="10515600" cy="4351338"/>
          </a:xfrm>
        </p:spPr>
        <p:txBody>
          <a:bodyPr>
            <a:normAutofit/>
          </a:bodyPr>
          <a:lstStyle/>
          <a:p>
            <a:pPr marL="514350" indent="0">
              <a:buClr>
                <a:schemeClr val="bg1"/>
              </a:buClr>
              <a:buSzPct val="69000"/>
              <a:buNone/>
            </a:pPr>
            <a:r>
              <a:rPr lang="en-US" u="sng" dirty="0">
                <a:latin typeface="+mj-lt"/>
              </a:rPr>
              <a:t>ACCOUNTABILITY</a:t>
            </a:r>
            <a:r>
              <a:rPr lang="en-US" dirty="0">
                <a:latin typeface="+mj-lt"/>
              </a:rPr>
              <a:t>: Hold the contractor responsible for delivering a     </a:t>
            </a:r>
          </a:p>
          <a:p>
            <a:pPr marL="0" indent="0">
              <a:buNone/>
            </a:pPr>
            <a:r>
              <a:rPr lang="en-US" dirty="0">
                <a:latin typeface="+mj-lt"/>
              </a:rPr>
              <a:t>      conforming product or service. </a:t>
            </a:r>
          </a:p>
          <a:p>
            <a:pPr indent="0">
              <a:buClr>
                <a:schemeClr val="bg1"/>
              </a:buClr>
              <a:buNone/>
            </a:pPr>
            <a:endParaRPr lang="en-US" dirty="0">
              <a:latin typeface="+mj-lt"/>
            </a:endParaRPr>
          </a:p>
          <a:p>
            <a:pPr marL="514350" indent="0">
              <a:buClr>
                <a:schemeClr val="bg1"/>
              </a:buClr>
              <a:buNone/>
            </a:pPr>
            <a:r>
              <a:rPr lang="en-US" u="sng" dirty="0">
                <a:latin typeface="+mj-lt"/>
              </a:rPr>
              <a:t>RELEVANT TRAINING</a:t>
            </a:r>
            <a:r>
              <a:rPr lang="en-US" dirty="0">
                <a:latin typeface="+mj-lt"/>
              </a:rPr>
              <a:t>:  Allow the contractor to determine what skills the employees need to provide quality and productivity. </a:t>
            </a:r>
          </a:p>
          <a:p>
            <a:pPr marL="628650" indent="0">
              <a:buClr>
                <a:schemeClr val="bg1"/>
              </a:buClr>
              <a:buNone/>
            </a:pPr>
            <a:endParaRPr lang="en-US" dirty="0">
              <a:latin typeface="+mj-lt"/>
            </a:endParaRPr>
          </a:p>
          <a:p>
            <a:pPr marL="628650" indent="0">
              <a:buClr>
                <a:schemeClr val="bg1"/>
              </a:buClr>
              <a:buNone/>
            </a:pPr>
            <a:r>
              <a:rPr lang="en-US" u="sng" dirty="0">
                <a:latin typeface="+mj-lt"/>
              </a:rPr>
              <a:t>CONTRACTORS: BE EXPERTS IN YOUR AREA</a:t>
            </a:r>
            <a:r>
              <a:rPr lang="en-US" dirty="0">
                <a:latin typeface="+mj-lt"/>
              </a:rPr>
              <a:t>:  Focus on the skills necessary for the tasks assigned. This translates to LESS RE-WORK.</a:t>
            </a:r>
          </a:p>
          <a:p>
            <a:endParaRPr lang="en-US" dirty="0">
              <a:latin typeface="+mj-lt"/>
            </a:endParaRPr>
          </a:p>
        </p:txBody>
      </p:sp>
      <p:grpSp>
        <p:nvGrpSpPr>
          <p:cNvPr id="11" name="Group 10"/>
          <p:cNvGrpSpPr/>
          <p:nvPr/>
        </p:nvGrpSpPr>
        <p:grpSpPr>
          <a:xfrm>
            <a:off x="577376" y="2028924"/>
            <a:ext cx="456206" cy="457258"/>
            <a:chOff x="7288759" y="4023333"/>
            <a:chExt cx="322094" cy="312214"/>
          </a:xfrm>
        </p:grpSpPr>
        <p:sp>
          <p:nvSpPr>
            <p:cNvPr id="9" name="Freeform 710"/>
            <p:cNvSpPr>
              <a:spLocks/>
            </p:cNvSpPr>
            <p:nvPr/>
          </p:nvSpPr>
          <p:spPr bwMode="auto">
            <a:xfrm>
              <a:off x="7288759" y="4023333"/>
              <a:ext cx="199580" cy="312214"/>
            </a:xfrm>
            <a:custGeom>
              <a:avLst/>
              <a:gdLst>
                <a:gd name="T0" fmla="*/ 21 w 101"/>
                <a:gd name="T1" fmla="*/ 0 h 158"/>
                <a:gd name="T2" fmla="*/ 0 w 101"/>
                <a:gd name="T3" fmla="*/ 21 h 158"/>
                <a:gd name="T4" fmla="*/ 57 w 101"/>
                <a:gd name="T5" fmla="*/ 80 h 158"/>
                <a:gd name="T6" fmla="*/ 0 w 101"/>
                <a:gd name="T7" fmla="*/ 137 h 158"/>
                <a:gd name="T8" fmla="*/ 21 w 101"/>
                <a:gd name="T9" fmla="*/ 158 h 158"/>
                <a:gd name="T10" fmla="*/ 101 w 101"/>
                <a:gd name="T11" fmla="*/ 80 h 158"/>
                <a:gd name="T12" fmla="*/ 21 w 101"/>
                <a:gd name="T13" fmla="*/ 0 h 158"/>
              </a:gdLst>
              <a:ahLst/>
              <a:cxnLst>
                <a:cxn ang="0">
                  <a:pos x="T0" y="T1"/>
                </a:cxn>
                <a:cxn ang="0">
                  <a:pos x="T2" y="T3"/>
                </a:cxn>
                <a:cxn ang="0">
                  <a:pos x="T4" y="T5"/>
                </a:cxn>
                <a:cxn ang="0">
                  <a:pos x="T6" y="T7"/>
                </a:cxn>
                <a:cxn ang="0">
                  <a:pos x="T8" y="T9"/>
                </a:cxn>
                <a:cxn ang="0">
                  <a:pos x="T10" y="T11"/>
                </a:cxn>
                <a:cxn ang="0">
                  <a:pos x="T12" y="T13"/>
                </a:cxn>
              </a:cxnLst>
              <a:rect l="0" t="0" r="r" b="b"/>
              <a:pathLst>
                <a:path w="101" h="158">
                  <a:moveTo>
                    <a:pt x="21" y="0"/>
                  </a:moveTo>
                  <a:lnTo>
                    <a:pt x="0" y="21"/>
                  </a:lnTo>
                  <a:lnTo>
                    <a:pt x="57" y="80"/>
                  </a:lnTo>
                  <a:lnTo>
                    <a:pt x="0" y="137"/>
                  </a:lnTo>
                  <a:lnTo>
                    <a:pt x="21" y="158"/>
                  </a:lnTo>
                  <a:lnTo>
                    <a:pt x="101" y="80"/>
                  </a:lnTo>
                  <a:lnTo>
                    <a:pt x="21" y="0"/>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de-DE"/>
            </a:p>
          </p:txBody>
        </p:sp>
        <p:sp>
          <p:nvSpPr>
            <p:cNvPr id="10" name="Freeform 711"/>
            <p:cNvSpPr>
              <a:spLocks/>
            </p:cNvSpPr>
            <p:nvPr/>
          </p:nvSpPr>
          <p:spPr bwMode="auto">
            <a:xfrm>
              <a:off x="7409297" y="4023333"/>
              <a:ext cx="201556" cy="312214"/>
            </a:xfrm>
            <a:custGeom>
              <a:avLst/>
              <a:gdLst>
                <a:gd name="T0" fmla="*/ 21 w 102"/>
                <a:gd name="T1" fmla="*/ 0 h 158"/>
                <a:gd name="T2" fmla="*/ 0 w 102"/>
                <a:gd name="T3" fmla="*/ 21 h 158"/>
                <a:gd name="T4" fmla="*/ 57 w 102"/>
                <a:gd name="T5" fmla="*/ 80 h 158"/>
                <a:gd name="T6" fmla="*/ 0 w 102"/>
                <a:gd name="T7" fmla="*/ 137 h 158"/>
                <a:gd name="T8" fmla="*/ 21 w 102"/>
                <a:gd name="T9" fmla="*/ 158 h 158"/>
                <a:gd name="T10" fmla="*/ 102 w 102"/>
                <a:gd name="T11" fmla="*/ 80 h 158"/>
                <a:gd name="T12" fmla="*/ 21 w 102"/>
                <a:gd name="T13" fmla="*/ 0 h 158"/>
              </a:gdLst>
              <a:ahLst/>
              <a:cxnLst>
                <a:cxn ang="0">
                  <a:pos x="T0" y="T1"/>
                </a:cxn>
                <a:cxn ang="0">
                  <a:pos x="T2" y="T3"/>
                </a:cxn>
                <a:cxn ang="0">
                  <a:pos x="T4" y="T5"/>
                </a:cxn>
                <a:cxn ang="0">
                  <a:pos x="T6" y="T7"/>
                </a:cxn>
                <a:cxn ang="0">
                  <a:pos x="T8" y="T9"/>
                </a:cxn>
                <a:cxn ang="0">
                  <a:pos x="T10" y="T11"/>
                </a:cxn>
                <a:cxn ang="0">
                  <a:pos x="T12" y="T13"/>
                </a:cxn>
              </a:cxnLst>
              <a:rect l="0" t="0" r="r" b="b"/>
              <a:pathLst>
                <a:path w="102" h="158">
                  <a:moveTo>
                    <a:pt x="21" y="0"/>
                  </a:moveTo>
                  <a:lnTo>
                    <a:pt x="0" y="21"/>
                  </a:lnTo>
                  <a:lnTo>
                    <a:pt x="57" y="80"/>
                  </a:lnTo>
                  <a:lnTo>
                    <a:pt x="0" y="137"/>
                  </a:lnTo>
                  <a:lnTo>
                    <a:pt x="21" y="158"/>
                  </a:lnTo>
                  <a:lnTo>
                    <a:pt x="102" y="80"/>
                  </a:lnTo>
                  <a:lnTo>
                    <a:pt x="21" y="0"/>
                  </a:ln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de-DE"/>
            </a:p>
          </p:txBody>
        </p:sp>
      </p:grpSp>
      <p:grpSp>
        <p:nvGrpSpPr>
          <p:cNvPr id="14" name="Group 13"/>
          <p:cNvGrpSpPr/>
          <p:nvPr/>
        </p:nvGrpSpPr>
        <p:grpSpPr>
          <a:xfrm>
            <a:off x="577376" y="3500721"/>
            <a:ext cx="533874" cy="457258"/>
            <a:chOff x="7288759" y="4023333"/>
            <a:chExt cx="322094" cy="312214"/>
          </a:xfrm>
        </p:grpSpPr>
        <p:sp>
          <p:nvSpPr>
            <p:cNvPr id="15" name="Freeform 710"/>
            <p:cNvSpPr>
              <a:spLocks/>
            </p:cNvSpPr>
            <p:nvPr/>
          </p:nvSpPr>
          <p:spPr bwMode="auto">
            <a:xfrm>
              <a:off x="7288759" y="4023333"/>
              <a:ext cx="199580" cy="312214"/>
            </a:xfrm>
            <a:custGeom>
              <a:avLst/>
              <a:gdLst>
                <a:gd name="T0" fmla="*/ 21 w 101"/>
                <a:gd name="T1" fmla="*/ 0 h 158"/>
                <a:gd name="T2" fmla="*/ 0 w 101"/>
                <a:gd name="T3" fmla="*/ 21 h 158"/>
                <a:gd name="T4" fmla="*/ 57 w 101"/>
                <a:gd name="T5" fmla="*/ 80 h 158"/>
                <a:gd name="T6" fmla="*/ 0 w 101"/>
                <a:gd name="T7" fmla="*/ 137 h 158"/>
                <a:gd name="T8" fmla="*/ 21 w 101"/>
                <a:gd name="T9" fmla="*/ 158 h 158"/>
                <a:gd name="T10" fmla="*/ 101 w 101"/>
                <a:gd name="T11" fmla="*/ 80 h 158"/>
                <a:gd name="T12" fmla="*/ 21 w 101"/>
                <a:gd name="T13" fmla="*/ 0 h 158"/>
              </a:gdLst>
              <a:ahLst/>
              <a:cxnLst>
                <a:cxn ang="0">
                  <a:pos x="T0" y="T1"/>
                </a:cxn>
                <a:cxn ang="0">
                  <a:pos x="T2" y="T3"/>
                </a:cxn>
                <a:cxn ang="0">
                  <a:pos x="T4" y="T5"/>
                </a:cxn>
                <a:cxn ang="0">
                  <a:pos x="T6" y="T7"/>
                </a:cxn>
                <a:cxn ang="0">
                  <a:pos x="T8" y="T9"/>
                </a:cxn>
                <a:cxn ang="0">
                  <a:pos x="T10" y="T11"/>
                </a:cxn>
                <a:cxn ang="0">
                  <a:pos x="T12" y="T13"/>
                </a:cxn>
              </a:cxnLst>
              <a:rect l="0" t="0" r="r" b="b"/>
              <a:pathLst>
                <a:path w="101" h="158">
                  <a:moveTo>
                    <a:pt x="21" y="0"/>
                  </a:moveTo>
                  <a:lnTo>
                    <a:pt x="0" y="21"/>
                  </a:lnTo>
                  <a:lnTo>
                    <a:pt x="57" y="80"/>
                  </a:lnTo>
                  <a:lnTo>
                    <a:pt x="0" y="137"/>
                  </a:lnTo>
                  <a:lnTo>
                    <a:pt x="21" y="158"/>
                  </a:lnTo>
                  <a:lnTo>
                    <a:pt x="101" y="80"/>
                  </a:lnTo>
                  <a:lnTo>
                    <a:pt x="21" y="0"/>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de-DE"/>
            </a:p>
          </p:txBody>
        </p:sp>
        <p:sp>
          <p:nvSpPr>
            <p:cNvPr id="16" name="Freeform 711"/>
            <p:cNvSpPr>
              <a:spLocks/>
            </p:cNvSpPr>
            <p:nvPr/>
          </p:nvSpPr>
          <p:spPr bwMode="auto">
            <a:xfrm>
              <a:off x="7409297" y="4023333"/>
              <a:ext cx="201556" cy="312214"/>
            </a:xfrm>
            <a:custGeom>
              <a:avLst/>
              <a:gdLst>
                <a:gd name="T0" fmla="*/ 21 w 102"/>
                <a:gd name="T1" fmla="*/ 0 h 158"/>
                <a:gd name="T2" fmla="*/ 0 w 102"/>
                <a:gd name="T3" fmla="*/ 21 h 158"/>
                <a:gd name="T4" fmla="*/ 57 w 102"/>
                <a:gd name="T5" fmla="*/ 80 h 158"/>
                <a:gd name="T6" fmla="*/ 0 w 102"/>
                <a:gd name="T7" fmla="*/ 137 h 158"/>
                <a:gd name="T8" fmla="*/ 21 w 102"/>
                <a:gd name="T9" fmla="*/ 158 h 158"/>
                <a:gd name="T10" fmla="*/ 102 w 102"/>
                <a:gd name="T11" fmla="*/ 80 h 158"/>
                <a:gd name="T12" fmla="*/ 21 w 102"/>
                <a:gd name="T13" fmla="*/ 0 h 158"/>
              </a:gdLst>
              <a:ahLst/>
              <a:cxnLst>
                <a:cxn ang="0">
                  <a:pos x="T0" y="T1"/>
                </a:cxn>
                <a:cxn ang="0">
                  <a:pos x="T2" y="T3"/>
                </a:cxn>
                <a:cxn ang="0">
                  <a:pos x="T4" y="T5"/>
                </a:cxn>
                <a:cxn ang="0">
                  <a:pos x="T6" y="T7"/>
                </a:cxn>
                <a:cxn ang="0">
                  <a:pos x="T8" y="T9"/>
                </a:cxn>
                <a:cxn ang="0">
                  <a:pos x="T10" y="T11"/>
                </a:cxn>
                <a:cxn ang="0">
                  <a:pos x="T12" y="T13"/>
                </a:cxn>
              </a:cxnLst>
              <a:rect l="0" t="0" r="r" b="b"/>
              <a:pathLst>
                <a:path w="102" h="158">
                  <a:moveTo>
                    <a:pt x="21" y="0"/>
                  </a:moveTo>
                  <a:lnTo>
                    <a:pt x="0" y="21"/>
                  </a:lnTo>
                  <a:lnTo>
                    <a:pt x="57" y="80"/>
                  </a:lnTo>
                  <a:lnTo>
                    <a:pt x="0" y="137"/>
                  </a:lnTo>
                  <a:lnTo>
                    <a:pt x="21" y="158"/>
                  </a:lnTo>
                  <a:lnTo>
                    <a:pt x="102" y="80"/>
                  </a:lnTo>
                  <a:lnTo>
                    <a:pt x="21" y="0"/>
                  </a:ln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de-DE"/>
            </a:p>
          </p:txBody>
        </p:sp>
      </p:grpSp>
      <p:grpSp>
        <p:nvGrpSpPr>
          <p:cNvPr id="17" name="Group 16"/>
          <p:cNvGrpSpPr/>
          <p:nvPr/>
        </p:nvGrpSpPr>
        <p:grpSpPr>
          <a:xfrm>
            <a:off x="680079" y="4983208"/>
            <a:ext cx="456206" cy="457258"/>
            <a:chOff x="7288759" y="4023333"/>
            <a:chExt cx="322094" cy="312214"/>
          </a:xfrm>
        </p:grpSpPr>
        <p:sp>
          <p:nvSpPr>
            <p:cNvPr id="18" name="Freeform 710"/>
            <p:cNvSpPr>
              <a:spLocks/>
            </p:cNvSpPr>
            <p:nvPr/>
          </p:nvSpPr>
          <p:spPr bwMode="auto">
            <a:xfrm>
              <a:off x="7288759" y="4023333"/>
              <a:ext cx="199580" cy="312214"/>
            </a:xfrm>
            <a:custGeom>
              <a:avLst/>
              <a:gdLst>
                <a:gd name="T0" fmla="*/ 21 w 101"/>
                <a:gd name="T1" fmla="*/ 0 h 158"/>
                <a:gd name="T2" fmla="*/ 0 w 101"/>
                <a:gd name="T3" fmla="*/ 21 h 158"/>
                <a:gd name="T4" fmla="*/ 57 w 101"/>
                <a:gd name="T5" fmla="*/ 80 h 158"/>
                <a:gd name="T6" fmla="*/ 0 w 101"/>
                <a:gd name="T7" fmla="*/ 137 h 158"/>
                <a:gd name="T8" fmla="*/ 21 w 101"/>
                <a:gd name="T9" fmla="*/ 158 h 158"/>
                <a:gd name="T10" fmla="*/ 101 w 101"/>
                <a:gd name="T11" fmla="*/ 80 h 158"/>
                <a:gd name="T12" fmla="*/ 21 w 101"/>
                <a:gd name="T13" fmla="*/ 0 h 158"/>
              </a:gdLst>
              <a:ahLst/>
              <a:cxnLst>
                <a:cxn ang="0">
                  <a:pos x="T0" y="T1"/>
                </a:cxn>
                <a:cxn ang="0">
                  <a:pos x="T2" y="T3"/>
                </a:cxn>
                <a:cxn ang="0">
                  <a:pos x="T4" y="T5"/>
                </a:cxn>
                <a:cxn ang="0">
                  <a:pos x="T6" y="T7"/>
                </a:cxn>
                <a:cxn ang="0">
                  <a:pos x="T8" y="T9"/>
                </a:cxn>
                <a:cxn ang="0">
                  <a:pos x="T10" y="T11"/>
                </a:cxn>
                <a:cxn ang="0">
                  <a:pos x="T12" y="T13"/>
                </a:cxn>
              </a:cxnLst>
              <a:rect l="0" t="0" r="r" b="b"/>
              <a:pathLst>
                <a:path w="101" h="158">
                  <a:moveTo>
                    <a:pt x="21" y="0"/>
                  </a:moveTo>
                  <a:lnTo>
                    <a:pt x="0" y="21"/>
                  </a:lnTo>
                  <a:lnTo>
                    <a:pt x="57" y="80"/>
                  </a:lnTo>
                  <a:lnTo>
                    <a:pt x="0" y="137"/>
                  </a:lnTo>
                  <a:lnTo>
                    <a:pt x="21" y="158"/>
                  </a:lnTo>
                  <a:lnTo>
                    <a:pt x="101" y="80"/>
                  </a:lnTo>
                  <a:lnTo>
                    <a:pt x="21" y="0"/>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de-DE"/>
            </a:p>
          </p:txBody>
        </p:sp>
        <p:sp>
          <p:nvSpPr>
            <p:cNvPr id="19" name="Freeform 711"/>
            <p:cNvSpPr>
              <a:spLocks/>
            </p:cNvSpPr>
            <p:nvPr/>
          </p:nvSpPr>
          <p:spPr bwMode="auto">
            <a:xfrm>
              <a:off x="7409297" y="4023333"/>
              <a:ext cx="201556" cy="312214"/>
            </a:xfrm>
            <a:custGeom>
              <a:avLst/>
              <a:gdLst>
                <a:gd name="T0" fmla="*/ 21 w 102"/>
                <a:gd name="T1" fmla="*/ 0 h 158"/>
                <a:gd name="T2" fmla="*/ 0 w 102"/>
                <a:gd name="T3" fmla="*/ 21 h 158"/>
                <a:gd name="T4" fmla="*/ 57 w 102"/>
                <a:gd name="T5" fmla="*/ 80 h 158"/>
                <a:gd name="T6" fmla="*/ 0 w 102"/>
                <a:gd name="T7" fmla="*/ 137 h 158"/>
                <a:gd name="T8" fmla="*/ 21 w 102"/>
                <a:gd name="T9" fmla="*/ 158 h 158"/>
                <a:gd name="T10" fmla="*/ 102 w 102"/>
                <a:gd name="T11" fmla="*/ 80 h 158"/>
                <a:gd name="T12" fmla="*/ 21 w 102"/>
                <a:gd name="T13" fmla="*/ 0 h 158"/>
              </a:gdLst>
              <a:ahLst/>
              <a:cxnLst>
                <a:cxn ang="0">
                  <a:pos x="T0" y="T1"/>
                </a:cxn>
                <a:cxn ang="0">
                  <a:pos x="T2" y="T3"/>
                </a:cxn>
                <a:cxn ang="0">
                  <a:pos x="T4" y="T5"/>
                </a:cxn>
                <a:cxn ang="0">
                  <a:pos x="T6" y="T7"/>
                </a:cxn>
                <a:cxn ang="0">
                  <a:pos x="T8" y="T9"/>
                </a:cxn>
                <a:cxn ang="0">
                  <a:pos x="T10" y="T11"/>
                </a:cxn>
                <a:cxn ang="0">
                  <a:pos x="T12" y="T13"/>
                </a:cxn>
              </a:cxnLst>
              <a:rect l="0" t="0" r="r" b="b"/>
              <a:pathLst>
                <a:path w="102" h="158">
                  <a:moveTo>
                    <a:pt x="21" y="0"/>
                  </a:moveTo>
                  <a:lnTo>
                    <a:pt x="0" y="21"/>
                  </a:lnTo>
                  <a:lnTo>
                    <a:pt x="57" y="80"/>
                  </a:lnTo>
                  <a:lnTo>
                    <a:pt x="0" y="137"/>
                  </a:lnTo>
                  <a:lnTo>
                    <a:pt x="21" y="158"/>
                  </a:lnTo>
                  <a:lnTo>
                    <a:pt x="102" y="80"/>
                  </a:lnTo>
                  <a:lnTo>
                    <a:pt x="21" y="0"/>
                  </a:ln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de-DE"/>
            </a:p>
          </p:txBody>
        </p:sp>
      </p:grpSp>
    </p:spTree>
    <p:extLst>
      <p:ext uri="{BB962C8B-B14F-4D97-AF65-F5344CB8AC3E}">
        <p14:creationId xmlns:p14="http://schemas.microsoft.com/office/powerpoint/2010/main" val="90635075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rotWithShape="1">
          <a:blip r:embed="rId2"/>
          <a:srcRect l="19587" t="27793" r="50628" b="25406"/>
          <a:stretch/>
        </p:blipFill>
        <p:spPr>
          <a:xfrm>
            <a:off x="475695" y="238205"/>
            <a:ext cx="6001945" cy="6287091"/>
          </a:xfrm>
          <a:prstGeom prst="rect">
            <a:avLst/>
          </a:prstGeom>
          <a:ln>
            <a:noFill/>
          </a:ln>
        </p:spPr>
      </p:pic>
      <p:sp>
        <p:nvSpPr>
          <p:cNvPr id="5" name="Title 1"/>
          <p:cNvSpPr>
            <a:spLocks noGrp="1"/>
          </p:cNvSpPr>
          <p:nvPr>
            <p:ph type="title"/>
          </p:nvPr>
        </p:nvSpPr>
        <p:spPr>
          <a:xfrm>
            <a:off x="7484248" y="1813432"/>
            <a:ext cx="3661691" cy="3496236"/>
          </a:xfrm>
        </p:spPr>
        <p:txBody>
          <a:bodyPr>
            <a:normAutofit/>
          </a:bodyPr>
          <a:lstStyle/>
          <a:p>
            <a:pPr algn="ctr"/>
            <a:r>
              <a:rPr lang="en-US" sz="5400" dirty="0"/>
              <a:t>Process and People</a:t>
            </a:r>
          </a:p>
        </p:txBody>
      </p:sp>
    </p:spTree>
    <p:extLst>
      <p:ext uri="{BB962C8B-B14F-4D97-AF65-F5344CB8AC3E}">
        <p14:creationId xmlns:p14="http://schemas.microsoft.com/office/powerpoint/2010/main" val="340158861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a:t>What does the AS-1 Core Audit Represent? </a:t>
            </a:r>
          </a:p>
        </p:txBody>
      </p:sp>
      <p:sp>
        <p:nvSpPr>
          <p:cNvPr id="3" name="Content Placeholder 2"/>
          <p:cNvSpPr>
            <a:spLocks noGrp="1"/>
          </p:cNvSpPr>
          <p:nvPr>
            <p:ph idx="1"/>
          </p:nvPr>
        </p:nvSpPr>
        <p:spPr>
          <a:xfrm>
            <a:off x="749300" y="1874838"/>
            <a:ext cx="10515600" cy="4351338"/>
          </a:xfrm>
        </p:spPr>
        <p:txBody>
          <a:bodyPr>
            <a:normAutofit/>
          </a:bodyPr>
          <a:lstStyle/>
          <a:p>
            <a:r>
              <a:rPr lang="en-US" dirty="0">
                <a:latin typeface="+mj-lt"/>
              </a:rPr>
              <a:t>AS-1 focuses on the processes to apply specialty coatings in the Field and in the Shop. </a:t>
            </a:r>
          </a:p>
          <a:p>
            <a:r>
              <a:rPr lang="en-US" dirty="0">
                <a:latin typeface="+mj-lt"/>
              </a:rPr>
              <a:t>During the AS-1 audit, the auditor is checking for the qualifications of the personnel applying the coatings, the qualification of the organization as a whole, the set procedures – like quality manual and emergency procedures, the knowledge of the staff and experience as a company, and the capabilities of the company – like the machines and equipment being used. </a:t>
            </a:r>
          </a:p>
          <a:p>
            <a:r>
              <a:rPr lang="en-US" dirty="0">
                <a:latin typeface="+mj-lt"/>
              </a:rPr>
              <a:t>AS-1 is needed in order to obtain the AS-2 &amp; AS-3. </a:t>
            </a:r>
          </a:p>
        </p:txBody>
      </p:sp>
    </p:spTree>
    <p:extLst>
      <p:ext uri="{BB962C8B-B14F-4D97-AF65-F5344CB8AC3E}">
        <p14:creationId xmlns:p14="http://schemas.microsoft.com/office/powerpoint/2010/main" val="81352548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a:t>AS-3 Employer Coating Application Training </a:t>
            </a:r>
          </a:p>
        </p:txBody>
      </p:sp>
      <p:sp>
        <p:nvSpPr>
          <p:cNvPr id="3" name="Content Placeholder 2"/>
          <p:cNvSpPr>
            <a:spLocks noGrp="1"/>
          </p:cNvSpPr>
          <p:nvPr>
            <p:ph idx="1"/>
          </p:nvPr>
        </p:nvSpPr>
        <p:spPr>
          <a:xfrm>
            <a:off x="838200" y="1690688"/>
            <a:ext cx="11309350" cy="4351338"/>
          </a:xfrm>
        </p:spPr>
        <p:txBody>
          <a:bodyPr>
            <a:noAutofit/>
          </a:bodyPr>
          <a:lstStyle/>
          <a:p>
            <a:r>
              <a:rPr lang="en-US" dirty="0">
                <a:latin typeface="+mj-lt"/>
              </a:rPr>
              <a:t>This accreditation is based on NACE No. 13 standard, which: </a:t>
            </a:r>
          </a:p>
          <a:p>
            <a:pPr lvl="1"/>
            <a:r>
              <a:rPr lang="en-US" sz="2800" dirty="0">
                <a:latin typeface="+mj-lt"/>
              </a:rPr>
              <a:t>Determines the needs of the training program based on the set processes</a:t>
            </a:r>
          </a:p>
          <a:p>
            <a:pPr lvl="1"/>
            <a:r>
              <a:rPr lang="en-US" sz="2800" dirty="0">
                <a:latin typeface="+mj-lt"/>
              </a:rPr>
              <a:t>Develops the training structure by defining what each student/employee requires to know and learn, along with each area of knowledge and skill </a:t>
            </a:r>
          </a:p>
          <a:p>
            <a:pPr lvl="1"/>
            <a:r>
              <a:rPr lang="en-US" sz="2800" dirty="0">
                <a:latin typeface="+mj-lt"/>
              </a:rPr>
              <a:t>Develops the curriculum – how and when will each subject be taught </a:t>
            </a:r>
          </a:p>
          <a:p>
            <a:pPr lvl="1"/>
            <a:r>
              <a:rPr lang="en-US" sz="2800" dirty="0">
                <a:latin typeface="+mj-lt"/>
              </a:rPr>
              <a:t>Develop testing protocols – for example, developing different test versions</a:t>
            </a:r>
          </a:p>
          <a:p>
            <a:r>
              <a:rPr lang="en-US" dirty="0">
                <a:latin typeface="+mj-lt"/>
              </a:rPr>
              <a:t>Your In-house training program will have the NIICAP seal to validate and accredit the information given in the program. </a:t>
            </a:r>
          </a:p>
        </p:txBody>
      </p:sp>
    </p:spTree>
    <p:extLst>
      <p:ext uri="{BB962C8B-B14F-4D97-AF65-F5344CB8AC3E}">
        <p14:creationId xmlns:p14="http://schemas.microsoft.com/office/powerpoint/2010/main" val="202815035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a:t>NIICAP is Based on ISO Principles</a:t>
            </a:r>
          </a:p>
        </p:txBody>
      </p:sp>
      <p:sp>
        <p:nvSpPr>
          <p:cNvPr id="3" name="Content Placeholder 2"/>
          <p:cNvSpPr>
            <a:spLocks noGrp="1"/>
          </p:cNvSpPr>
          <p:nvPr>
            <p:ph idx="1"/>
          </p:nvPr>
        </p:nvSpPr>
        <p:spPr>
          <a:xfrm>
            <a:off x="889000" y="1825625"/>
            <a:ext cx="10515600" cy="4351338"/>
          </a:xfrm>
        </p:spPr>
        <p:txBody>
          <a:bodyPr/>
          <a:lstStyle/>
          <a:p>
            <a:pPr marL="0" indent="0">
              <a:buNone/>
            </a:pPr>
            <a:r>
              <a:rPr lang="en-US" dirty="0">
                <a:latin typeface="+mj-lt"/>
              </a:rPr>
              <a:t>In order for NIICAP to continuously improve, the following programs are enforced: </a:t>
            </a:r>
          </a:p>
          <a:p>
            <a:r>
              <a:rPr lang="en-US" dirty="0">
                <a:latin typeface="+mj-lt"/>
              </a:rPr>
              <a:t>ISO 17021 – which determines the standard procedures for the development of the audit program itself. </a:t>
            </a:r>
          </a:p>
          <a:p>
            <a:r>
              <a:rPr lang="en-US" dirty="0">
                <a:latin typeface="+mj-lt"/>
              </a:rPr>
              <a:t>ISO 19011 – determines the way the auditors perform the audit and how they manage the audit.</a:t>
            </a:r>
          </a:p>
          <a:p>
            <a:r>
              <a:rPr lang="en-US" dirty="0">
                <a:latin typeface="+mj-lt"/>
              </a:rPr>
              <a:t>ISO 9001-2008 – allows the NIICAP program to be constantly updated and enhanced, to continuously provide standard and relevant audits to the market it serves. </a:t>
            </a:r>
          </a:p>
        </p:txBody>
      </p:sp>
    </p:spTree>
    <p:extLst>
      <p:ext uri="{BB962C8B-B14F-4D97-AF65-F5344CB8AC3E}">
        <p14:creationId xmlns:p14="http://schemas.microsoft.com/office/powerpoint/2010/main" val="301213434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25347"/>
            <a:ext cx="10515600" cy="595869"/>
          </a:xfrm>
        </p:spPr>
        <p:txBody>
          <a:bodyPr>
            <a:normAutofit fontScale="90000"/>
          </a:bodyPr>
          <a:lstStyle/>
          <a:p>
            <a:r>
              <a:rPr lang="en-US" sz="4000" dirty="0">
                <a:sym typeface="Calibri"/>
              </a:rPr>
              <a:t>Comparison Between NIICAP and ISO</a:t>
            </a:r>
            <a:endParaRPr lang="en-US" sz="4000" dirty="0"/>
          </a:p>
        </p:txBody>
      </p:sp>
      <p:pic>
        <p:nvPicPr>
          <p:cNvPr id="6" name="Picture 5">
            <a:extLst>
              <a:ext uri="{FF2B5EF4-FFF2-40B4-BE49-F238E27FC236}">
                <a16:creationId xmlns:a16="http://schemas.microsoft.com/office/drawing/2014/main" id="{C9A3001C-D314-4140-8541-CB616A46251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262742" y="1799987"/>
            <a:ext cx="2212538" cy="747838"/>
          </a:xfrm>
          <a:prstGeom prst="rect">
            <a:avLst/>
          </a:prstGeom>
        </p:spPr>
      </p:pic>
      <p:pic>
        <p:nvPicPr>
          <p:cNvPr id="7" name="Picture 6">
            <a:extLst>
              <a:ext uri="{FF2B5EF4-FFF2-40B4-BE49-F238E27FC236}">
                <a16:creationId xmlns:a16="http://schemas.microsoft.com/office/drawing/2014/main" id="{F8DA7D57-5D26-45C0-8CF5-BCB6F766B1BD}"/>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014606" y="1743329"/>
            <a:ext cx="1072486" cy="903901"/>
          </a:xfrm>
          <a:prstGeom prst="rect">
            <a:avLst/>
          </a:prstGeom>
        </p:spPr>
      </p:pic>
      <p:graphicFrame>
        <p:nvGraphicFramePr>
          <p:cNvPr id="8" name="Table 7">
            <a:extLst>
              <a:ext uri="{FF2B5EF4-FFF2-40B4-BE49-F238E27FC236}">
                <a16:creationId xmlns:a16="http://schemas.microsoft.com/office/drawing/2014/main" id="{7E951886-E04C-4BE4-B436-321B81FD0274}"/>
              </a:ext>
            </a:extLst>
          </p:cNvPr>
          <p:cNvGraphicFramePr>
            <a:graphicFrameLocks noGrp="1"/>
          </p:cNvGraphicFramePr>
          <p:nvPr>
            <p:extLst>
              <p:ext uri="{D42A27DB-BD31-4B8C-83A1-F6EECF244321}">
                <p14:modId xmlns:p14="http://schemas.microsoft.com/office/powerpoint/2010/main" val="1895102044"/>
              </p:ext>
            </p:extLst>
          </p:nvPr>
        </p:nvGraphicFramePr>
        <p:xfrm>
          <a:off x="192199" y="2733434"/>
          <a:ext cx="11776539" cy="2964727"/>
        </p:xfrm>
        <a:graphic>
          <a:graphicData uri="http://schemas.openxmlformats.org/drawingml/2006/table">
            <a:tbl>
              <a:tblPr firstRow="1" bandRow="1">
                <a:tableStyleId>{7DF18680-E054-41AD-8BC1-D1AEF772440D}</a:tableStyleId>
              </a:tblPr>
              <a:tblGrid>
                <a:gridCol w="3925513">
                  <a:extLst>
                    <a:ext uri="{9D8B030D-6E8A-4147-A177-3AD203B41FA5}">
                      <a16:colId xmlns:a16="http://schemas.microsoft.com/office/drawing/2014/main" val="20000"/>
                    </a:ext>
                  </a:extLst>
                </a:gridCol>
                <a:gridCol w="4991343">
                  <a:extLst>
                    <a:ext uri="{9D8B030D-6E8A-4147-A177-3AD203B41FA5}">
                      <a16:colId xmlns:a16="http://schemas.microsoft.com/office/drawing/2014/main" val="20001"/>
                    </a:ext>
                  </a:extLst>
                </a:gridCol>
                <a:gridCol w="2859683">
                  <a:extLst>
                    <a:ext uri="{9D8B030D-6E8A-4147-A177-3AD203B41FA5}">
                      <a16:colId xmlns:a16="http://schemas.microsoft.com/office/drawing/2014/main" val="20002"/>
                    </a:ext>
                  </a:extLst>
                </a:gridCol>
              </a:tblGrid>
              <a:tr h="423283">
                <a:tc>
                  <a:txBody>
                    <a:bodyPr/>
                    <a:lstStyle/>
                    <a:p>
                      <a:pPr algn="ctr"/>
                      <a:r>
                        <a:rPr lang="en-US" sz="1400" b="1" dirty="0">
                          <a:solidFill>
                            <a:srgbClr val="FFFFFF"/>
                          </a:solidFill>
                        </a:rPr>
                        <a:t>Certification Requirement</a:t>
                      </a:r>
                    </a:p>
                  </a:txBody>
                  <a:tcPr marL="45720" marR="45720" marT="22860" marB="22860"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gradFill flip="none" rotWithShape="1">
                      <a:gsLst>
                        <a:gs pos="0">
                          <a:srgbClr val="1E6AB4">
                            <a:shade val="30000"/>
                            <a:satMod val="115000"/>
                          </a:srgbClr>
                        </a:gs>
                        <a:gs pos="50000">
                          <a:srgbClr val="1E6AB4">
                            <a:shade val="67500"/>
                            <a:satMod val="115000"/>
                          </a:srgbClr>
                        </a:gs>
                        <a:gs pos="100000">
                          <a:srgbClr val="1E6AB4">
                            <a:shade val="100000"/>
                            <a:satMod val="115000"/>
                          </a:srgbClr>
                        </a:gs>
                      </a:gsLst>
                      <a:lin ang="2700000" scaled="1"/>
                      <a:tileRect/>
                    </a:gradFill>
                  </a:tcPr>
                </a:tc>
                <a:tc>
                  <a:txBody>
                    <a:bodyPr/>
                    <a:lstStyle/>
                    <a:p>
                      <a:pPr algn="ctr"/>
                      <a:r>
                        <a:rPr lang="en-US" sz="1400" b="0" dirty="0">
                          <a:solidFill>
                            <a:schemeClr val="bg1">
                              <a:lumMod val="10000"/>
                            </a:schemeClr>
                          </a:solidFill>
                        </a:rPr>
                        <a:t>Specified Certification:</a:t>
                      </a:r>
                      <a:r>
                        <a:rPr lang="en-US" sz="1400" b="0" baseline="0" dirty="0">
                          <a:solidFill>
                            <a:schemeClr val="bg1">
                              <a:lumMod val="10000"/>
                            </a:schemeClr>
                          </a:solidFill>
                        </a:rPr>
                        <a:t> </a:t>
                      </a:r>
                      <a:r>
                        <a:rPr lang="en-US" sz="1400" b="0" dirty="0">
                          <a:solidFill>
                            <a:schemeClr val="bg1">
                              <a:lumMod val="10000"/>
                            </a:schemeClr>
                          </a:solidFill>
                        </a:rPr>
                        <a:t>CIP (NACE),</a:t>
                      </a:r>
                      <a:r>
                        <a:rPr lang="en-US" sz="1400" b="0" baseline="0" dirty="0">
                          <a:solidFill>
                            <a:schemeClr val="bg1">
                              <a:lumMod val="10000"/>
                            </a:schemeClr>
                          </a:solidFill>
                        </a:rPr>
                        <a:t> </a:t>
                      </a:r>
                      <a:r>
                        <a:rPr lang="en-US" sz="1400" b="0" dirty="0">
                          <a:solidFill>
                            <a:schemeClr val="bg1">
                              <a:lumMod val="10000"/>
                            </a:schemeClr>
                          </a:solidFill>
                        </a:rPr>
                        <a:t>TUV,</a:t>
                      </a:r>
                      <a:r>
                        <a:rPr lang="en-US" sz="1400" b="0" baseline="0" dirty="0">
                          <a:solidFill>
                            <a:schemeClr val="bg1">
                              <a:lumMod val="10000"/>
                            </a:schemeClr>
                          </a:solidFill>
                        </a:rPr>
                        <a:t> </a:t>
                      </a:r>
                      <a:r>
                        <a:rPr lang="en-US" sz="1400" b="0" dirty="0">
                          <a:solidFill>
                            <a:schemeClr val="bg1">
                              <a:lumMod val="10000"/>
                            </a:schemeClr>
                          </a:solidFill>
                        </a:rPr>
                        <a:t>SSPC</a:t>
                      </a:r>
                    </a:p>
                  </a:txBody>
                  <a:tcPr marL="45720" marR="45720" marT="22860" marB="2286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400" b="0" dirty="0">
                          <a:solidFill>
                            <a:schemeClr val="bg1">
                              <a:lumMod val="10000"/>
                            </a:schemeClr>
                          </a:solidFill>
                        </a:rPr>
                        <a:t>Not specified.</a:t>
                      </a:r>
                    </a:p>
                  </a:txBody>
                  <a:tcPr marL="45720" marR="45720" marT="22860" marB="2286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r h="454290">
                <a:tc>
                  <a:txBody>
                    <a:bodyPr/>
                    <a:lstStyle/>
                    <a:p>
                      <a:pPr marL="0" indent="0" algn="ctr">
                        <a:buFont typeface="Arial" charset="0"/>
                        <a:buNone/>
                      </a:pPr>
                      <a:r>
                        <a:rPr lang="en-US" sz="1400" b="1" dirty="0">
                          <a:solidFill>
                            <a:srgbClr val="FFFFFF"/>
                          </a:solidFill>
                        </a:rPr>
                        <a:t>Job Description</a:t>
                      </a:r>
                    </a:p>
                  </a:txBody>
                  <a:tcPr marL="45720" marR="45720" marT="22860" marB="22860"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gradFill flip="none" rotWithShape="1">
                      <a:gsLst>
                        <a:gs pos="0">
                          <a:srgbClr val="1E6AB4">
                            <a:shade val="30000"/>
                            <a:satMod val="115000"/>
                          </a:srgbClr>
                        </a:gs>
                        <a:gs pos="50000">
                          <a:srgbClr val="1E6AB4">
                            <a:shade val="67500"/>
                            <a:satMod val="115000"/>
                          </a:srgbClr>
                        </a:gs>
                        <a:gs pos="100000">
                          <a:srgbClr val="1E6AB4">
                            <a:shade val="100000"/>
                            <a:satMod val="115000"/>
                          </a:srgbClr>
                        </a:gs>
                      </a:gsLst>
                      <a:lin ang="2700000" scaled="1"/>
                      <a:tileRect/>
                    </a:gradFill>
                  </a:tcPr>
                </a:tc>
                <a:tc>
                  <a:txBody>
                    <a:bodyPr/>
                    <a:lstStyle/>
                    <a:p>
                      <a:pPr marL="0" indent="0" algn="ctr">
                        <a:buFont typeface="Arial" charset="0"/>
                        <a:buNone/>
                      </a:pPr>
                      <a:r>
                        <a:rPr lang="en-US" sz="1400" dirty="0"/>
                        <a:t>Supervisor</a:t>
                      </a:r>
                      <a:r>
                        <a:rPr lang="en-US" sz="1400" baseline="0" dirty="0"/>
                        <a:t>, </a:t>
                      </a:r>
                      <a:r>
                        <a:rPr lang="en-US" sz="1400" dirty="0"/>
                        <a:t>Painter</a:t>
                      </a:r>
                      <a:r>
                        <a:rPr lang="en-US" sz="1400" baseline="0" dirty="0"/>
                        <a:t>, </a:t>
                      </a:r>
                      <a:r>
                        <a:rPr lang="en-US" sz="1400" dirty="0"/>
                        <a:t>Blaster</a:t>
                      </a:r>
                      <a:r>
                        <a:rPr lang="en-US" sz="1400" baseline="0" dirty="0"/>
                        <a:t>, </a:t>
                      </a:r>
                      <a:r>
                        <a:rPr lang="en-US" sz="1400" dirty="0"/>
                        <a:t>Operator</a:t>
                      </a:r>
                      <a:r>
                        <a:rPr lang="en-US" sz="1400" baseline="0" dirty="0"/>
                        <a:t>, </a:t>
                      </a:r>
                      <a:r>
                        <a:rPr lang="en-US" sz="1400" dirty="0"/>
                        <a:t>Helper</a:t>
                      </a:r>
                      <a:r>
                        <a:rPr lang="en-US" sz="1400" baseline="0" dirty="0"/>
                        <a:t>, </a:t>
                      </a:r>
                      <a:r>
                        <a:rPr lang="en-US" sz="1400" dirty="0"/>
                        <a:t>Quality</a:t>
                      </a:r>
                      <a:r>
                        <a:rPr lang="en-US" sz="1400" baseline="0" dirty="0"/>
                        <a:t> Control, Safety</a:t>
                      </a:r>
                      <a:endParaRPr lang="en-US" sz="1400" dirty="0"/>
                    </a:p>
                  </a:txBody>
                  <a:tcPr marL="45720" marR="45720" marT="22860" marB="2286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400" dirty="0"/>
                        <a:t>Not specified.</a:t>
                      </a:r>
                    </a:p>
                  </a:txBody>
                  <a:tcPr marL="45720" marR="45720" marT="22860" marB="2286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r h="425167">
                <a:tc>
                  <a:txBody>
                    <a:bodyPr/>
                    <a:lstStyle/>
                    <a:p>
                      <a:pPr marL="0" indent="0" algn="ctr">
                        <a:buFont typeface="Arial" charset="0"/>
                        <a:buNone/>
                      </a:pPr>
                      <a:r>
                        <a:rPr lang="en-US" sz="1400" b="1" dirty="0">
                          <a:solidFill>
                            <a:srgbClr val="FFFFFF"/>
                          </a:solidFill>
                        </a:rPr>
                        <a:t>Testing</a:t>
                      </a:r>
                    </a:p>
                  </a:txBody>
                  <a:tcPr marL="45720" marR="45720" marT="22860" marB="22860"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gradFill flip="none" rotWithShape="1">
                      <a:gsLst>
                        <a:gs pos="0">
                          <a:srgbClr val="1E6AB4">
                            <a:shade val="30000"/>
                            <a:satMod val="115000"/>
                          </a:srgbClr>
                        </a:gs>
                        <a:gs pos="50000">
                          <a:srgbClr val="1E6AB4">
                            <a:shade val="67500"/>
                            <a:satMod val="115000"/>
                          </a:srgbClr>
                        </a:gs>
                        <a:gs pos="100000">
                          <a:srgbClr val="1E6AB4">
                            <a:shade val="100000"/>
                            <a:satMod val="115000"/>
                          </a:srgbClr>
                        </a:gs>
                      </a:gsLst>
                      <a:lin ang="2700000" scaled="1"/>
                      <a:tileRect/>
                    </a:gradFill>
                  </a:tcPr>
                </a:tc>
                <a:tc>
                  <a:txBody>
                    <a:bodyPr/>
                    <a:lstStyle/>
                    <a:p>
                      <a:pPr marL="0" indent="0" algn="ctr">
                        <a:buFont typeface="Arial" charset="0"/>
                        <a:buNone/>
                      </a:pPr>
                      <a:r>
                        <a:rPr lang="en-US" sz="1400" dirty="0"/>
                        <a:t>DFT,</a:t>
                      </a:r>
                      <a:r>
                        <a:rPr lang="en-US" sz="1400" baseline="0" dirty="0"/>
                        <a:t> </a:t>
                      </a:r>
                      <a:r>
                        <a:rPr lang="en-US" sz="1400" dirty="0"/>
                        <a:t>Blotter,</a:t>
                      </a:r>
                      <a:r>
                        <a:rPr lang="en-US" sz="1400" baseline="0" dirty="0"/>
                        <a:t> </a:t>
                      </a:r>
                      <a:r>
                        <a:rPr lang="en-US" sz="1400" dirty="0"/>
                        <a:t>Humidity</a:t>
                      </a:r>
                      <a:r>
                        <a:rPr lang="en-US" sz="1400" baseline="0" dirty="0"/>
                        <a:t>, </a:t>
                      </a:r>
                      <a:r>
                        <a:rPr lang="en-US" sz="1400" dirty="0"/>
                        <a:t>Profile,</a:t>
                      </a:r>
                      <a:r>
                        <a:rPr lang="en-US" sz="1400" baseline="0" dirty="0"/>
                        <a:t> </a:t>
                      </a:r>
                      <a:r>
                        <a:rPr lang="en-US" sz="1400" dirty="0"/>
                        <a:t>Visual Inspection</a:t>
                      </a:r>
                    </a:p>
                  </a:txBody>
                  <a:tcPr marL="45720" marR="45720" marT="22860" marB="2286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400" dirty="0"/>
                        <a:t>Not specified.</a:t>
                      </a:r>
                    </a:p>
                  </a:txBody>
                  <a:tcPr marL="45720" marR="45720" marT="22860" marB="2286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r h="506705">
                <a:tc>
                  <a:txBody>
                    <a:bodyPr/>
                    <a:lstStyle/>
                    <a:p>
                      <a:pPr marL="0" indent="0" algn="ctr">
                        <a:buFont typeface="Arial" charset="0"/>
                        <a:buNone/>
                      </a:pPr>
                      <a:r>
                        <a:rPr lang="en-US" sz="1400" b="1" dirty="0">
                          <a:solidFill>
                            <a:srgbClr val="FFFFFF"/>
                          </a:solidFill>
                        </a:rPr>
                        <a:t>Hazardous Waste Management</a:t>
                      </a:r>
                    </a:p>
                  </a:txBody>
                  <a:tcPr marL="45720" marR="45720" marT="22860" marB="22860"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gradFill flip="none" rotWithShape="1">
                      <a:gsLst>
                        <a:gs pos="0">
                          <a:srgbClr val="1E6AB4">
                            <a:shade val="30000"/>
                            <a:satMod val="115000"/>
                          </a:srgbClr>
                        </a:gs>
                        <a:gs pos="50000">
                          <a:srgbClr val="1E6AB4">
                            <a:shade val="67500"/>
                            <a:satMod val="115000"/>
                          </a:srgbClr>
                        </a:gs>
                        <a:gs pos="100000">
                          <a:srgbClr val="1E6AB4">
                            <a:shade val="100000"/>
                            <a:satMod val="115000"/>
                          </a:srgbClr>
                        </a:gs>
                      </a:gsLst>
                      <a:lin ang="2700000" scaled="1"/>
                      <a:tileRect/>
                    </a:gradFill>
                  </a:tcPr>
                </a:tc>
                <a:tc>
                  <a:txBody>
                    <a:bodyPr/>
                    <a:lstStyle/>
                    <a:p>
                      <a:pPr marL="0" indent="0" algn="ctr">
                        <a:buFont typeface="Arial" charset="0"/>
                        <a:buNone/>
                      </a:pPr>
                      <a:r>
                        <a:rPr lang="en-US" sz="1400" dirty="0"/>
                        <a:t>Clean up requirements &amp; frequency,</a:t>
                      </a:r>
                      <a:r>
                        <a:rPr lang="en-US" sz="1400" baseline="0" dirty="0"/>
                        <a:t> </a:t>
                      </a:r>
                      <a:r>
                        <a:rPr lang="en-US" sz="1400" dirty="0"/>
                        <a:t>Spill</a:t>
                      </a:r>
                      <a:r>
                        <a:rPr lang="en-US" sz="1400" baseline="0" dirty="0"/>
                        <a:t> boxes and spill kits, Heavy metal waste control, Abrasive waste</a:t>
                      </a:r>
                      <a:endParaRPr lang="en-US" sz="1400" dirty="0"/>
                    </a:p>
                  </a:txBody>
                  <a:tcPr marL="45720" marR="45720" marT="22860" marB="2286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400" dirty="0"/>
                        <a:t>Not detailed.</a:t>
                      </a:r>
                    </a:p>
                  </a:txBody>
                  <a:tcPr marL="45720" marR="45720" marT="22860" marB="2286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3"/>
                  </a:ext>
                </a:extLst>
              </a:tr>
              <a:tr h="372749">
                <a:tc>
                  <a:txBody>
                    <a:bodyPr/>
                    <a:lstStyle/>
                    <a:p>
                      <a:pPr marL="0" indent="0" algn="ctr">
                        <a:buFont typeface="Arial" charset="0"/>
                        <a:buNone/>
                      </a:pPr>
                      <a:r>
                        <a:rPr lang="en-US" sz="1400" b="1" dirty="0">
                          <a:solidFill>
                            <a:srgbClr val="FFFFFF"/>
                          </a:solidFill>
                        </a:rPr>
                        <a:t>Environmental Control</a:t>
                      </a:r>
                    </a:p>
                  </a:txBody>
                  <a:tcPr marL="45720" marR="45720" marT="22860" marB="22860"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gradFill flip="none" rotWithShape="1">
                      <a:gsLst>
                        <a:gs pos="0">
                          <a:srgbClr val="1E6AB4">
                            <a:shade val="30000"/>
                            <a:satMod val="115000"/>
                          </a:srgbClr>
                        </a:gs>
                        <a:gs pos="50000">
                          <a:srgbClr val="1E6AB4">
                            <a:shade val="67500"/>
                            <a:satMod val="115000"/>
                          </a:srgbClr>
                        </a:gs>
                        <a:gs pos="100000">
                          <a:srgbClr val="1E6AB4">
                            <a:shade val="100000"/>
                            <a:satMod val="115000"/>
                          </a:srgbClr>
                        </a:gs>
                      </a:gsLst>
                      <a:lin ang="2700000" scaled="1"/>
                      <a:tileRect/>
                    </a:gradFill>
                  </a:tcPr>
                </a:tc>
                <a:tc>
                  <a:txBody>
                    <a:bodyPr/>
                    <a:lstStyle/>
                    <a:p>
                      <a:pPr marL="0" indent="0" algn="ctr">
                        <a:buFont typeface="Arial" charset="0"/>
                        <a:buNone/>
                      </a:pPr>
                      <a:r>
                        <a:rPr lang="en-US" sz="1400" dirty="0"/>
                        <a:t>Light requirements,</a:t>
                      </a:r>
                      <a:r>
                        <a:rPr lang="en-US" sz="1400" baseline="0" dirty="0"/>
                        <a:t> </a:t>
                      </a:r>
                      <a:r>
                        <a:rPr lang="en-US" sz="1400" dirty="0"/>
                        <a:t>Temperature,</a:t>
                      </a:r>
                      <a:r>
                        <a:rPr lang="en-US" sz="1400" baseline="0" dirty="0"/>
                        <a:t> </a:t>
                      </a:r>
                      <a:r>
                        <a:rPr lang="en-US" sz="1400" dirty="0"/>
                        <a:t>Wind speed,</a:t>
                      </a:r>
                      <a:r>
                        <a:rPr lang="en-US" sz="1400" baseline="0" dirty="0"/>
                        <a:t> </a:t>
                      </a:r>
                      <a:r>
                        <a:rPr lang="en-US" sz="1400" dirty="0"/>
                        <a:t>Humidity</a:t>
                      </a:r>
                    </a:p>
                  </a:txBody>
                  <a:tcPr marL="45720" marR="45720" marT="22860" marB="2286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400" dirty="0"/>
                        <a:t>Not detailed</a:t>
                      </a:r>
                    </a:p>
                  </a:txBody>
                  <a:tcPr marL="45720" marR="45720" marT="22860" marB="2286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4"/>
                  </a:ext>
                </a:extLst>
              </a:tr>
              <a:tr h="372750">
                <a:tc>
                  <a:txBody>
                    <a:bodyPr/>
                    <a:lstStyle/>
                    <a:p>
                      <a:pPr marL="0" indent="0" algn="ctr">
                        <a:buFont typeface="Arial" charset="0"/>
                        <a:buNone/>
                      </a:pPr>
                      <a:r>
                        <a:rPr lang="en-US" sz="1400" b="1" dirty="0">
                          <a:solidFill>
                            <a:srgbClr val="FFFFFF"/>
                          </a:solidFill>
                        </a:rPr>
                        <a:t>Solvents</a:t>
                      </a:r>
                    </a:p>
                  </a:txBody>
                  <a:tcPr marL="45720" marR="45720" marT="22860" marB="22860"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gradFill flip="none" rotWithShape="1">
                      <a:gsLst>
                        <a:gs pos="0">
                          <a:srgbClr val="1E6AB4">
                            <a:shade val="30000"/>
                            <a:satMod val="115000"/>
                          </a:srgbClr>
                        </a:gs>
                        <a:gs pos="50000">
                          <a:srgbClr val="1E6AB4">
                            <a:shade val="67500"/>
                            <a:satMod val="115000"/>
                          </a:srgbClr>
                        </a:gs>
                        <a:gs pos="100000">
                          <a:srgbClr val="1E6AB4">
                            <a:shade val="100000"/>
                            <a:satMod val="115000"/>
                          </a:srgbClr>
                        </a:gs>
                      </a:gsLst>
                      <a:lin ang="2700000" scaled="1"/>
                      <a:tileRect/>
                    </a:gradFill>
                  </a:tcPr>
                </a:tc>
                <a:tc>
                  <a:txBody>
                    <a:bodyPr/>
                    <a:lstStyle/>
                    <a:p>
                      <a:pPr marL="0" indent="0" algn="ctr">
                        <a:buFont typeface="Arial" charset="0"/>
                        <a:buNone/>
                      </a:pPr>
                      <a:r>
                        <a:rPr lang="en-US" sz="1400" dirty="0"/>
                        <a:t>Thinning allowance,</a:t>
                      </a:r>
                      <a:r>
                        <a:rPr lang="en-US" sz="1400" baseline="0" dirty="0"/>
                        <a:t> </a:t>
                      </a:r>
                      <a:r>
                        <a:rPr lang="en-US" sz="1400" dirty="0"/>
                        <a:t>Solvents tracking,</a:t>
                      </a:r>
                      <a:r>
                        <a:rPr lang="en-US" sz="1400" baseline="0" dirty="0"/>
                        <a:t> </a:t>
                      </a:r>
                      <a:r>
                        <a:rPr lang="en-US" sz="1400" dirty="0"/>
                        <a:t>Calculations</a:t>
                      </a:r>
                    </a:p>
                  </a:txBody>
                  <a:tcPr marL="45720" marR="45720" marT="22860" marB="2286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400" dirty="0"/>
                        <a:t>Not specified.</a:t>
                      </a:r>
                    </a:p>
                  </a:txBody>
                  <a:tcPr marL="45720" marR="45720" marT="22860" marB="2286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5"/>
                  </a:ext>
                </a:extLst>
              </a:tr>
              <a:tr h="409783">
                <a:tc>
                  <a:txBody>
                    <a:bodyPr/>
                    <a:lstStyle/>
                    <a:p>
                      <a:pPr algn="ctr"/>
                      <a:r>
                        <a:rPr lang="en-US" sz="1400" b="1" dirty="0">
                          <a:solidFill>
                            <a:srgbClr val="FFFFFF"/>
                          </a:solidFill>
                        </a:rPr>
                        <a:t>Surface Preparation</a:t>
                      </a:r>
                    </a:p>
                  </a:txBody>
                  <a:tcPr marL="45720" marR="45720" marT="22860" marB="22860"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flip="none" rotWithShape="1">
                      <a:gsLst>
                        <a:gs pos="0">
                          <a:srgbClr val="1E6AB4">
                            <a:shade val="30000"/>
                            <a:satMod val="115000"/>
                          </a:srgbClr>
                        </a:gs>
                        <a:gs pos="50000">
                          <a:srgbClr val="1E6AB4">
                            <a:shade val="67500"/>
                            <a:satMod val="115000"/>
                          </a:srgbClr>
                        </a:gs>
                        <a:gs pos="100000">
                          <a:srgbClr val="1E6AB4">
                            <a:shade val="100000"/>
                            <a:satMod val="115000"/>
                          </a:srgbClr>
                        </a:gs>
                      </a:gsLst>
                      <a:lin ang="2700000" scaled="1"/>
                      <a:tileRect/>
                    </a:gradFill>
                  </a:tcPr>
                </a:tc>
                <a:tc>
                  <a:txBody>
                    <a:bodyPr/>
                    <a:lstStyle/>
                    <a:p>
                      <a:pPr algn="ctr"/>
                      <a:r>
                        <a:rPr lang="en-US" sz="1400" dirty="0"/>
                        <a:t>Profiles specified</a:t>
                      </a:r>
                    </a:p>
                  </a:txBody>
                  <a:tcPr marL="45720" marR="45720" marT="22860" marB="2286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400" dirty="0"/>
                        <a:t>Not specified</a:t>
                      </a:r>
                    </a:p>
                  </a:txBody>
                  <a:tcPr marL="45720" marR="45720" marT="22860" marB="2286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5513910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ppt_x"/>
                                          </p:val>
                                        </p:tav>
                                        <p:tav tm="100000">
                                          <p:val>
                                            <p:strVal val="#ppt_x"/>
                                          </p:val>
                                        </p:tav>
                                      </p:tavLst>
                                    </p:anim>
                                    <p:anim calcmode="lin" valueType="num">
                                      <p:cBhvr additive="base">
                                        <p:cTn id="12" dur="500" fill="hold"/>
                                        <p:tgtEl>
                                          <p:spTgt spid="7"/>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500" fill="hold"/>
                                        <p:tgtEl>
                                          <p:spTgt spid="8"/>
                                        </p:tgtEl>
                                        <p:attrNameLst>
                                          <p:attrName>ppt_x</p:attrName>
                                        </p:attrNameLst>
                                      </p:cBhvr>
                                      <p:tavLst>
                                        <p:tav tm="0">
                                          <p:val>
                                            <p:strVal val="#ppt_x"/>
                                          </p:val>
                                        </p:tav>
                                        <p:tav tm="100000">
                                          <p:val>
                                            <p:strVal val="#ppt_x"/>
                                          </p:val>
                                        </p:tav>
                                      </p:tavLst>
                                    </p:anim>
                                    <p:anim calcmode="lin" valueType="num">
                                      <p:cBhvr additive="base">
                                        <p:cTn id="1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a:t>What to Expect During an Audit?</a:t>
            </a:r>
          </a:p>
        </p:txBody>
      </p:sp>
      <p:sp>
        <p:nvSpPr>
          <p:cNvPr id="3" name="Content Placeholder 2"/>
          <p:cNvSpPr>
            <a:spLocks noGrp="1"/>
          </p:cNvSpPr>
          <p:nvPr>
            <p:ph idx="1"/>
          </p:nvPr>
        </p:nvSpPr>
        <p:spPr>
          <a:xfrm>
            <a:off x="793750" y="2064512"/>
            <a:ext cx="10515600" cy="4487546"/>
          </a:xfrm>
        </p:spPr>
        <p:txBody>
          <a:bodyPr>
            <a:noAutofit/>
          </a:bodyPr>
          <a:lstStyle/>
          <a:p>
            <a:pPr marL="514350" indent="-514350">
              <a:buFont typeface="+mj-lt"/>
              <a:buAutoNum type="arabicPeriod"/>
            </a:pPr>
            <a:r>
              <a:rPr lang="en-US" dirty="0">
                <a:latin typeface="+mj-lt"/>
              </a:rPr>
              <a:t>Open communication between auditors and contractor </a:t>
            </a:r>
          </a:p>
          <a:p>
            <a:pPr marL="514350" indent="-514350">
              <a:buFont typeface="+mj-lt"/>
              <a:buAutoNum type="arabicPeriod"/>
            </a:pPr>
            <a:r>
              <a:rPr lang="en-US" dirty="0">
                <a:latin typeface="+mj-lt"/>
              </a:rPr>
              <a:t>Interaction with knowledgeable and professional auditors </a:t>
            </a:r>
          </a:p>
          <a:p>
            <a:pPr marL="514350" indent="-514350">
              <a:buFont typeface="+mj-lt"/>
              <a:buAutoNum type="arabicPeriod"/>
            </a:pPr>
            <a:r>
              <a:rPr lang="en-US" dirty="0">
                <a:latin typeface="+mj-lt"/>
              </a:rPr>
              <a:t>Once application is received, the chief auditor will perform the technical review. Once all documents and information is approved the field audit will be scheduled. </a:t>
            </a:r>
          </a:p>
          <a:p>
            <a:pPr lvl="1"/>
            <a:r>
              <a:rPr lang="en-US" sz="2800" dirty="0">
                <a:latin typeface="+mj-lt"/>
              </a:rPr>
              <a:t>The auditor scores between 1-5 each section of the application. Scores 3, 4, and 5 have clear definitions. </a:t>
            </a:r>
          </a:p>
        </p:txBody>
      </p:sp>
    </p:spTree>
    <p:extLst>
      <p:ext uri="{BB962C8B-B14F-4D97-AF65-F5344CB8AC3E}">
        <p14:creationId xmlns:p14="http://schemas.microsoft.com/office/powerpoint/2010/main" val="101097212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a:t>What to Expect During an Audit?</a:t>
            </a:r>
          </a:p>
        </p:txBody>
      </p:sp>
      <p:sp>
        <p:nvSpPr>
          <p:cNvPr id="3" name="Content Placeholder 2"/>
          <p:cNvSpPr>
            <a:spLocks noGrp="1"/>
          </p:cNvSpPr>
          <p:nvPr>
            <p:ph idx="1"/>
          </p:nvPr>
        </p:nvSpPr>
        <p:spPr>
          <a:xfrm>
            <a:off x="670806" y="1860670"/>
            <a:ext cx="10515600" cy="4487546"/>
          </a:xfrm>
        </p:spPr>
        <p:txBody>
          <a:bodyPr>
            <a:noAutofit/>
          </a:bodyPr>
          <a:lstStyle/>
          <a:p>
            <a:pPr marL="514350" indent="-514350">
              <a:buFont typeface="+mj-lt"/>
              <a:buAutoNum type="arabicPeriod" startAt="4"/>
            </a:pPr>
            <a:r>
              <a:rPr lang="en-US" dirty="0">
                <a:latin typeface="+mj-lt"/>
              </a:rPr>
              <a:t>At the field audit, the auditor will verify all the manuals and documents submitted are being applied in the field. If there are major or minor findings the auditor will then create Corrective Actions. </a:t>
            </a:r>
          </a:p>
          <a:p>
            <a:pPr marL="514350" indent="-514350">
              <a:buFont typeface="+mj-lt"/>
              <a:buAutoNum type="arabicPeriod" startAt="4"/>
            </a:pPr>
            <a:r>
              <a:rPr lang="en-US" dirty="0">
                <a:latin typeface="+mj-lt"/>
              </a:rPr>
              <a:t>After the corrective actions have been implemented and corrected, the auditor will submit the findings to the chief auditor. </a:t>
            </a:r>
          </a:p>
          <a:p>
            <a:pPr marL="514350" indent="-514350">
              <a:buFont typeface="+mj-lt"/>
              <a:buAutoNum type="arabicPeriod" startAt="4"/>
            </a:pPr>
            <a:r>
              <a:rPr lang="en-US" dirty="0">
                <a:latin typeface="+mj-lt"/>
              </a:rPr>
              <a:t>The chief auditor will then submit recommendation to the board, whether to pass or fail the audit. </a:t>
            </a:r>
          </a:p>
          <a:p>
            <a:pPr marL="514350" indent="-514350">
              <a:buFont typeface="+mj-lt"/>
              <a:buAutoNum type="arabicPeriod" startAt="4"/>
            </a:pPr>
            <a:r>
              <a:rPr lang="en-US" dirty="0">
                <a:latin typeface="+mj-lt"/>
              </a:rPr>
              <a:t>The NIICAP Board will then validate the audit process to confer accreditation.</a:t>
            </a:r>
          </a:p>
        </p:txBody>
      </p:sp>
    </p:spTree>
    <p:extLst>
      <p:ext uri="{BB962C8B-B14F-4D97-AF65-F5344CB8AC3E}">
        <p14:creationId xmlns:p14="http://schemas.microsoft.com/office/powerpoint/2010/main" val="140233611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a:t>What is the Corrective Actions (CAR) Process:</a:t>
            </a:r>
          </a:p>
        </p:txBody>
      </p:sp>
      <p:sp>
        <p:nvSpPr>
          <p:cNvPr id="3" name="Content Placeholder 2"/>
          <p:cNvSpPr>
            <a:spLocks noGrp="1"/>
          </p:cNvSpPr>
          <p:nvPr>
            <p:ph idx="1"/>
          </p:nvPr>
        </p:nvSpPr>
        <p:spPr>
          <a:xfrm>
            <a:off x="838200" y="1866350"/>
            <a:ext cx="11353800" cy="4351338"/>
          </a:xfrm>
        </p:spPr>
        <p:txBody>
          <a:bodyPr/>
          <a:lstStyle/>
          <a:p>
            <a:pPr marL="514350" indent="-514350">
              <a:buFont typeface="+mj-lt"/>
              <a:buAutoNum type="arabicPeriod"/>
            </a:pPr>
            <a:r>
              <a:rPr lang="en-US" dirty="0">
                <a:latin typeface="+mj-lt"/>
              </a:rPr>
              <a:t>Contractor Proposes Corrective Actions – for example if there are no emergency paths available in the shop or field. The contractor can submit a plan on how this will be corrected. </a:t>
            </a:r>
          </a:p>
          <a:p>
            <a:pPr marL="514350" indent="-514350">
              <a:buFont typeface="+mj-lt"/>
              <a:buAutoNum type="arabicPeriod"/>
            </a:pPr>
            <a:r>
              <a:rPr lang="en-US" dirty="0">
                <a:latin typeface="+mj-lt"/>
              </a:rPr>
              <a:t>Auditor Approves Changes – if the audit approves the submitted plan, then the changes are approved and the contractor can go ahead and make the necessary changes. </a:t>
            </a:r>
          </a:p>
          <a:p>
            <a:pPr marL="514350" indent="-514350">
              <a:buFont typeface="+mj-lt"/>
              <a:buAutoNum type="arabicPeriod"/>
            </a:pPr>
            <a:r>
              <a:rPr lang="en-US" dirty="0">
                <a:latin typeface="+mj-lt"/>
              </a:rPr>
              <a:t>Contractor Applies Corrective Actions</a:t>
            </a:r>
          </a:p>
          <a:p>
            <a:pPr marL="514350" indent="-514350">
              <a:buFont typeface="+mj-lt"/>
              <a:buAutoNum type="arabicPeriod"/>
            </a:pPr>
            <a:r>
              <a:rPr lang="en-US" dirty="0">
                <a:latin typeface="+mj-lt"/>
              </a:rPr>
              <a:t>Auditor Validates Changes – after the auditor checks back to verify all the changes were actually done and implemented, then the auditor can dismiss the CAR. </a:t>
            </a:r>
          </a:p>
        </p:txBody>
      </p:sp>
    </p:spTree>
    <p:extLst>
      <p:ext uri="{BB962C8B-B14F-4D97-AF65-F5344CB8AC3E}">
        <p14:creationId xmlns:p14="http://schemas.microsoft.com/office/powerpoint/2010/main" val="185008376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52418" y="-81539"/>
            <a:ext cx="12244418" cy="6939539"/>
          </a:xfrm>
        </p:spPr>
      </p:pic>
      <p:sp>
        <p:nvSpPr>
          <p:cNvPr id="7" name="Title 1"/>
          <p:cNvSpPr>
            <a:spLocks noGrp="1"/>
          </p:cNvSpPr>
          <p:nvPr>
            <p:ph type="title"/>
          </p:nvPr>
        </p:nvSpPr>
        <p:spPr>
          <a:xfrm>
            <a:off x="1752600" y="177800"/>
            <a:ext cx="8839200" cy="838200"/>
          </a:xfrm>
        </p:spPr>
        <p:txBody>
          <a:bodyPr>
            <a:normAutofit fontScale="90000"/>
          </a:bodyPr>
          <a:lstStyle/>
          <a:p>
            <a:pPr algn="ctr"/>
            <a:r>
              <a:rPr lang="en-US" b="1" dirty="0">
                <a:latin typeface="Arial" charset="0"/>
                <a:ea typeface="Arial" charset="0"/>
                <a:cs typeface="Arial" charset="0"/>
              </a:rPr>
              <a:t>NACE International</a:t>
            </a:r>
            <a:br>
              <a:rPr lang="en-US" b="1" dirty="0">
                <a:latin typeface="Arial" charset="0"/>
                <a:ea typeface="Arial" charset="0"/>
                <a:cs typeface="Arial" charset="0"/>
              </a:rPr>
            </a:br>
            <a:r>
              <a:rPr lang="en-US" b="1" dirty="0">
                <a:latin typeface="Arial" charset="0"/>
                <a:ea typeface="Arial" charset="0"/>
                <a:cs typeface="Arial" charset="0"/>
              </a:rPr>
              <a:t>At-A-Glance</a:t>
            </a:r>
          </a:p>
        </p:txBody>
      </p:sp>
      <p:grpSp>
        <p:nvGrpSpPr>
          <p:cNvPr id="36" name="组合 1"/>
          <p:cNvGrpSpPr/>
          <p:nvPr/>
        </p:nvGrpSpPr>
        <p:grpSpPr>
          <a:xfrm>
            <a:off x="8880676" y="3126193"/>
            <a:ext cx="1677511" cy="1374579"/>
            <a:chOff x="7737176" y="3044094"/>
            <a:chExt cx="1677511" cy="1374579"/>
          </a:xfrm>
        </p:grpSpPr>
        <p:grpSp>
          <p:nvGrpSpPr>
            <p:cNvPr id="37" name="组合 2"/>
            <p:cNvGrpSpPr/>
            <p:nvPr/>
          </p:nvGrpSpPr>
          <p:grpSpPr>
            <a:xfrm>
              <a:off x="7737176" y="3044094"/>
              <a:ext cx="1677511" cy="1374579"/>
              <a:chOff x="7647017" y="2699415"/>
              <a:chExt cx="2617944" cy="2145185"/>
            </a:xfrm>
          </p:grpSpPr>
          <p:sp>
            <p:nvSpPr>
              <p:cNvPr id="39" name="Oval 8"/>
              <p:cNvSpPr>
                <a:spLocks noChangeArrowheads="1"/>
              </p:cNvSpPr>
              <p:nvPr/>
            </p:nvSpPr>
            <p:spPr bwMode="auto">
              <a:xfrm flipV="1">
                <a:off x="7647017" y="4399449"/>
                <a:ext cx="2617944" cy="445151"/>
              </a:xfrm>
              <a:prstGeom prst="ellipse">
                <a:avLst/>
              </a:prstGeom>
              <a:gradFill rotWithShape="1">
                <a:gsLst>
                  <a:gs pos="0">
                    <a:srgbClr val="000000">
                      <a:alpha val="70000"/>
                    </a:srgbClr>
                  </a:gs>
                  <a:gs pos="100000">
                    <a:srgbClr val="FFFFFF">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defRPr/>
                </a:pPr>
                <a:endParaRPr lang="zh-CN" altLang="en-US" kern="0" dirty="0">
                  <a:solidFill>
                    <a:sysClr val="windowText" lastClr="000000"/>
                  </a:solidFill>
                  <a:ea typeface="微软雅黑" pitchFamily="34" charset="-122"/>
                </a:endParaRPr>
              </a:p>
            </p:txBody>
          </p:sp>
          <p:sp>
            <p:nvSpPr>
              <p:cNvPr id="40" name="Oval 19"/>
              <p:cNvSpPr>
                <a:spLocks noChangeArrowheads="1"/>
              </p:cNvSpPr>
              <p:nvPr/>
            </p:nvSpPr>
            <p:spPr bwMode="auto">
              <a:xfrm>
                <a:off x="8011516" y="2699415"/>
                <a:ext cx="1931237" cy="1931674"/>
              </a:xfrm>
              <a:prstGeom prst="ellipse">
                <a:avLst/>
              </a:prstGeom>
              <a:gradFill rotWithShape="1">
                <a:gsLst>
                  <a:gs pos="0">
                    <a:srgbClr val="2676FF"/>
                  </a:gs>
                  <a:gs pos="100000">
                    <a:srgbClr val="2676FF">
                      <a:lumMod val="75000"/>
                    </a:srgbClr>
                  </a:gs>
                </a:gsLst>
                <a:path path="shape">
                  <a:fillToRect l="50000" t="50000" r="50000" b="50000"/>
                </a:path>
              </a:gradFill>
              <a:ln w="9525">
                <a:solidFill>
                  <a:srgbClr val="2676FF">
                    <a:lumMod val="75000"/>
                  </a:srgbClr>
                </a:solidFill>
                <a:round/>
                <a:headEnd/>
                <a:tailEnd/>
              </a:ln>
              <a:effectLst/>
            </p:spPr>
            <p:txBody>
              <a:bodyPr wrap="none" anchor="ctr"/>
              <a:lstStyle/>
              <a:p>
                <a:pPr>
                  <a:defRPr/>
                </a:pPr>
                <a:endParaRPr lang="zh-CN" altLang="en-US" kern="0" dirty="0">
                  <a:solidFill>
                    <a:sysClr val="windowText" lastClr="000000"/>
                  </a:solidFill>
                  <a:latin typeface="Arial" pitchFamily="34" charset="0"/>
                  <a:ea typeface="微软雅黑" pitchFamily="34" charset="-122"/>
                </a:endParaRPr>
              </a:p>
            </p:txBody>
          </p:sp>
          <p:sp>
            <p:nvSpPr>
              <p:cNvPr id="41" name="未知"/>
              <p:cNvSpPr>
                <a:spLocks/>
              </p:cNvSpPr>
              <p:nvPr/>
            </p:nvSpPr>
            <p:spPr bwMode="auto">
              <a:xfrm>
                <a:off x="8233034" y="2743729"/>
                <a:ext cx="1490214" cy="727147"/>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kern="0" dirty="0">
                  <a:solidFill>
                    <a:sysClr val="windowText" lastClr="000000"/>
                  </a:solidFill>
                  <a:ea typeface="微软雅黑" pitchFamily="34" charset="-122"/>
                </a:endParaRPr>
              </a:p>
            </p:txBody>
          </p:sp>
        </p:grpSp>
        <p:sp>
          <p:nvSpPr>
            <p:cNvPr id="38" name="TextBox 37"/>
            <p:cNvSpPr txBox="1"/>
            <p:nvPr/>
          </p:nvSpPr>
          <p:spPr>
            <a:xfrm>
              <a:off x="8036109" y="3341756"/>
              <a:ext cx="1087157" cy="646331"/>
            </a:xfrm>
            <a:prstGeom prst="rect">
              <a:avLst/>
            </a:prstGeom>
            <a:noFill/>
          </p:spPr>
          <p:txBody>
            <a:bodyPr wrap="none" rtlCol="0">
              <a:spAutoFit/>
            </a:bodyPr>
            <a:lstStyle/>
            <a:p>
              <a:pPr>
                <a:defRPr/>
              </a:pPr>
              <a:r>
                <a:rPr lang="en-US" altLang="zh-CN" sz="3600" i="1" kern="0" dirty="0">
                  <a:solidFill>
                    <a:sysClr val="window" lastClr="FFFFFF"/>
                  </a:solidFill>
                  <a:latin typeface="Impact" pitchFamily="34" charset="0"/>
                  <a:ea typeface="微软雅黑" pitchFamily="34" charset="-122"/>
                </a:rPr>
                <a:t>2018</a:t>
              </a:r>
              <a:endParaRPr lang="zh-CN" altLang="en-US" sz="3600" i="1" kern="0" dirty="0">
                <a:solidFill>
                  <a:sysClr val="window" lastClr="FFFFFF"/>
                </a:solidFill>
                <a:latin typeface="Impact" pitchFamily="34" charset="0"/>
                <a:ea typeface="微软雅黑" pitchFamily="34" charset="-122"/>
              </a:endParaRPr>
            </a:p>
          </p:txBody>
        </p:sp>
      </p:grpSp>
      <p:grpSp>
        <p:nvGrpSpPr>
          <p:cNvPr id="42" name="组合 7"/>
          <p:cNvGrpSpPr/>
          <p:nvPr/>
        </p:nvGrpSpPr>
        <p:grpSpPr>
          <a:xfrm>
            <a:off x="1793473" y="1563776"/>
            <a:ext cx="7087203" cy="4527334"/>
            <a:chOff x="223644" y="1199311"/>
            <a:chExt cx="7087203" cy="4527334"/>
          </a:xfrm>
        </p:grpSpPr>
        <p:grpSp>
          <p:nvGrpSpPr>
            <p:cNvPr id="43" name="组合 8"/>
            <p:cNvGrpSpPr/>
            <p:nvPr/>
          </p:nvGrpSpPr>
          <p:grpSpPr>
            <a:xfrm>
              <a:off x="223644" y="2955131"/>
              <a:ext cx="7087203" cy="1104129"/>
              <a:chOff x="223644" y="2955131"/>
              <a:chExt cx="7087203" cy="1104129"/>
            </a:xfrm>
          </p:grpSpPr>
          <p:sp>
            <p:nvSpPr>
              <p:cNvPr id="59" name="AutoShape 13"/>
              <p:cNvSpPr>
                <a:spLocks noChangeArrowheads="1"/>
              </p:cNvSpPr>
              <p:nvPr/>
            </p:nvSpPr>
            <p:spPr bwMode="auto">
              <a:xfrm rot="10800000">
                <a:off x="223646" y="3905272"/>
                <a:ext cx="6304797" cy="153988"/>
              </a:xfrm>
              <a:custGeom>
                <a:avLst/>
                <a:gdLst>
                  <a:gd name="T0" fmla="*/ 1580044630 w 21600"/>
                  <a:gd name="T1" fmla="*/ 548896 h 21600"/>
                  <a:gd name="T2" fmla="*/ 790022315 w 21600"/>
                  <a:gd name="T3" fmla="*/ 1097792 h 21600"/>
                  <a:gd name="T4" fmla="*/ 0 w 21600"/>
                  <a:gd name="T5" fmla="*/ 548896 h 21600"/>
                  <a:gd name="T6" fmla="*/ 790022315 w 21600"/>
                  <a:gd name="T7" fmla="*/ 0 h 21600"/>
                  <a:gd name="T8" fmla="*/ 0 60000 65536"/>
                  <a:gd name="T9" fmla="*/ 0 60000 65536"/>
                  <a:gd name="T10" fmla="*/ 0 60000 65536"/>
                  <a:gd name="T11" fmla="*/ 0 60000 65536"/>
                  <a:gd name="T12" fmla="*/ 1800 w 21600"/>
                  <a:gd name="T13" fmla="*/ 1800 h 21600"/>
                  <a:gd name="T14" fmla="*/ 19800 w 21600"/>
                  <a:gd name="T15" fmla="*/ 19800 h 21600"/>
                </a:gdLst>
                <a:ahLst/>
                <a:cxnLst>
                  <a:cxn ang="T8">
                    <a:pos x="T0" y="T1"/>
                  </a:cxn>
                  <a:cxn ang="T9">
                    <a:pos x="T2" y="T3"/>
                  </a:cxn>
                  <a:cxn ang="T10">
                    <a:pos x="T4" y="T5"/>
                  </a:cxn>
                  <a:cxn ang="T11">
                    <a:pos x="T6" y="T7"/>
                  </a:cxn>
                </a:cxnLst>
                <a:rect l="T12" t="T13" r="T14" b="T15"/>
                <a:pathLst>
                  <a:path w="21600" h="21600">
                    <a:moveTo>
                      <a:pt x="0" y="0"/>
                    </a:moveTo>
                    <a:lnTo>
                      <a:pt x="0" y="21600"/>
                    </a:lnTo>
                    <a:lnTo>
                      <a:pt x="21600" y="21600"/>
                    </a:lnTo>
                    <a:lnTo>
                      <a:pt x="21600" y="0"/>
                    </a:lnTo>
                    <a:lnTo>
                      <a:pt x="0" y="0"/>
                    </a:lnTo>
                    <a:close/>
                  </a:path>
                </a:pathLst>
              </a:custGeom>
              <a:gradFill rotWithShape="1">
                <a:gsLst>
                  <a:gs pos="0">
                    <a:srgbClr val="FFFFFF"/>
                  </a:gs>
                  <a:gs pos="100000">
                    <a:srgbClr val="EAEAEA"/>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defRPr/>
                </a:pPr>
                <a:endParaRPr lang="zh-CN" altLang="en-US" kern="0" dirty="0">
                  <a:solidFill>
                    <a:sysClr val="windowText" lastClr="000000"/>
                  </a:solidFill>
                  <a:ea typeface="微软雅黑" pitchFamily="34" charset="-122"/>
                </a:endParaRPr>
              </a:p>
            </p:txBody>
          </p:sp>
          <p:sp>
            <p:nvSpPr>
              <p:cNvPr id="60" name="AutoShape 7"/>
              <p:cNvSpPr>
                <a:spLocks noChangeArrowheads="1"/>
              </p:cNvSpPr>
              <p:nvPr/>
            </p:nvSpPr>
            <p:spPr bwMode="auto">
              <a:xfrm>
                <a:off x="223644" y="2963884"/>
                <a:ext cx="7087203" cy="915987"/>
              </a:xfrm>
              <a:prstGeom prst="homePlate">
                <a:avLst>
                  <a:gd name="adj" fmla="val 40030"/>
                </a:avLst>
              </a:prstGeom>
              <a:gradFill rotWithShape="1">
                <a:gsLst>
                  <a:gs pos="0">
                    <a:srgbClr val="FFC000"/>
                  </a:gs>
                  <a:gs pos="100000">
                    <a:srgbClr val="EAEAEA"/>
                  </a:gs>
                </a:gsLst>
                <a:lin ang="5400000" scaled="1"/>
              </a:gradFill>
              <a:ln w="9525">
                <a:solidFill>
                  <a:srgbClr val="EAEAEA"/>
                </a:solidFill>
                <a:miter lim="800000"/>
                <a:headEnd/>
                <a:tailEnd/>
              </a:ln>
              <a:effectLst/>
            </p:spPr>
            <p:txBody>
              <a:bodyPr wrap="none" anchor="ctr"/>
              <a:lstStyle/>
              <a:p>
                <a:pPr marL="357188" indent="-357188">
                  <a:lnSpc>
                    <a:spcPct val="120000"/>
                  </a:lnSpc>
                  <a:defRPr/>
                </a:pPr>
                <a:endParaRPr lang="zh-CN" altLang="en-US" sz="1200" kern="0" dirty="0">
                  <a:solidFill>
                    <a:srgbClr val="646464"/>
                  </a:solidFill>
                  <a:latin typeface="Arial" pitchFamily="34" charset="0"/>
                  <a:ea typeface="微软雅黑" pitchFamily="34" charset="-122"/>
                </a:endParaRPr>
              </a:p>
            </p:txBody>
          </p:sp>
          <p:sp>
            <p:nvSpPr>
              <p:cNvPr id="61" name="AutoShape 8"/>
              <p:cNvSpPr>
                <a:spLocks noChangeArrowheads="1"/>
              </p:cNvSpPr>
              <p:nvPr/>
            </p:nvSpPr>
            <p:spPr bwMode="auto">
              <a:xfrm>
                <a:off x="3805648" y="2955131"/>
                <a:ext cx="567329" cy="934329"/>
              </a:xfrm>
              <a:prstGeom prst="chevron">
                <a:avLst>
                  <a:gd name="adj" fmla="val 55472"/>
                </a:avLst>
              </a:prstGeom>
              <a:gradFill rotWithShape="1">
                <a:gsLst>
                  <a:gs pos="0">
                    <a:srgbClr val="2676FF"/>
                  </a:gs>
                  <a:gs pos="50000">
                    <a:srgbClr val="2676FF">
                      <a:lumMod val="75000"/>
                    </a:srgbClr>
                  </a:gs>
                  <a:gs pos="100000">
                    <a:srgbClr val="2676FF"/>
                  </a:gs>
                </a:gsLst>
                <a:lin ang="18900000" scaled="1"/>
              </a:gradFill>
              <a:ln w="9525">
                <a:solidFill>
                  <a:sysClr val="window" lastClr="FFFFFF"/>
                </a:solidFill>
                <a:miter lim="800000"/>
                <a:headEnd/>
                <a:tailEnd/>
              </a:ln>
              <a:effectLst/>
            </p:spPr>
            <p:txBody>
              <a:bodyPr wrap="none" anchor="ctr"/>
              <a:lstStyle/>
              <a:p>
                <a:pPr>
                  <a:defRPr/>
                </a:pPr>
                <a:endParaRPr lang="zh-CN" altLang="en-US" kern="0" dirty="0">
                  <a:solidFill>
                    <a:sysClr val="windowText" lastClr="000000"/>
                  </a:solidFill>
                  <a:latin typeface="Arial" pitchFamily="34" charset="0"/>
                  <a:ea typeface="微软雅黑" pitchFamily="34" charset="-122"/>
                </a:endParaRPr>
              </a:p>
            </p:txBody>
          </p:sp>
          <p:sp>
            <p:nvSpPr>
              <p:cNvPr id="62" name="AutoShape 8"/>
              <p:cNvSpPr>
                <a:spLocks noChangeArrowheads="1"/>
              </p:cNvSpPr>
              <p:nvPr/>
            </p:nvSpPr>
            <p:spPr bwMode="auto">
              <a:xfrm>
                <a:off x="2815048" y="2955131"/>
                <a:ext cx="567329" cy="934329"/>
              </a:xfrm>
              <a:prstGeom prst="chevron">
                <a:avLst>
                  <a:gd name="adj" fmla="val 55472"/>
                </a:avLst>
              </a:prstGeom>
              <a:gradFill rotWithShape="1">
                <a:gsLst>
                  <a:gs pos="0">
                    <a:srgbClr val="2676FF"/>
                  </a:gs>
                  <a:gs pos="50000">
                    <a:srgbClr val="2676FF">
                      <a:lumMod val="75000"/>
                    </a:srgbClr>
                  </a:gs>
                  <a:gs pos="100000">
                    <a:srgbClr val="2676FF"/>
                  </a:gs>
                </a:gsLst>
                <a:lin ang="18900000" scaled="1"/>
              </a:gradFill>
              <a:ln w="9525">
                <a:solidFill>
                  <a:sysClr val="window" lastClr="FFFFFF"/>
                </a:solidFill>
                <a:miter lim="800000"/>
                <a:headEnd/>
                <a:tailEnd/>
              </a:ln>
              <a:effectLst/>
            </p:spPr>
            <p:txBody>
              <a:bodyPr wrap="none" anchor="ctr"/>
              <a:lstStyle/>
              <a:p>
                <a:pPr>
                  <a:defRPr/>
                </a:pPr>
                <a:endParaRPr lang="zh-CN" altLang="en-US" kern="0" dirty="0">
                  <a:solidFill>
                    <a:sysClr val="windowText" lastClr="000000"/>
                  </a:solidFill>
                  <a:latin typeface="Arial" pitchFamily="34" charset="0"/>
                  <a:ea typeface="微软雅黑" pitchFamily="34" charset="-122"/>
                </a:endParaRPr>
              </a:p>
            </p:txBody>
          </p:sp>
          <p:sp>
            <p:nvSpPr>
              <p:cNvPr id="63" name="AutoShape 8"/>
              <p:cNvSpPr>
                <a:spLocks noChangeArrowheads="1"/>
              </p:cNvSpPr>
              <p:nvPr/>
            </p:nvSpPr>
            <p:spPr bwMode="auto">
              <a:xfrm>
                <a:off x="1828799" y="2955131"/>
                <a:ext cx="567329" cy="934329"/>
              </a:xfrm>
              <a:prstGeom prst="chevron">
                <a:avLst>
                  <a:gd name="adj" fmla="val 55472"/>
                </a:avLst>
              </a:prstGeom>
              <a:gradFill rotWithShape="1">
                <a:gsLst>
                  <a:gs pos="0">
                    <a:srgbClr val="2676FF"/>
                  </a:gs>
                  <a:gs pos="50000">
                    <a:srgbClr val="2676FF">
                      <a:lumMod val="75000"/>
                    </a:srgbClr>
                  </a:gs>
                  <a:gs pos="100000">
                    <a:srgbClr val="2676FF"/>
                  </a:gs>
                </a:gsLst>
                <a:lin ang="18900000" scaled="1"/>
              </a:gradFill>
              <a:ln w="9525">
                <a:solidFill>
                  <a:sysClr val="window" lastClr="FFFFFF"/>
                </a:solidFill>
                <a:miter lim="800000"/>
                <a:headEnd/>
                <a:tailEnd/>
              </a:ln>
              <a:effectLst/>
            </p:spPr>
            <p:txBody>
              <a:bodyPr wrap="none" anchor="ctr"/>
              <a:lstStyle/>
              <a:p>
                <a:pPr>
                  <a:defRPr/>
                </a:pPr>
                <a:endParaRPr lang="zh-CN" altLang="en-US" kern="0" dirty="0">
                  <a:solidFill>
                    <a:sysClr val="windowText" lastClr="000000"/>
                  </a:solidFill>
                  <a:latin typeface="Arial" pitchFamily="34" charset="0"/>
                  <a:ea typeface="微软雅黑" pitchFamily="34" charset="-122"/>
                </a:endParaRPr>
              </a:p>
            </p:txBody>
          </p:sp>
          <p:sp>
            <p:nvSpPr>
              <p:cNvPr id="64" name="AutoShape 8"/>
              <p:cNvSpPr>
                <a:spLocks noChangeArrowheads="1"/>
              </p:cNvSpPr>
              <p:nvPr/>
            </p:nvSpPr>
            <p:spPr bwMode="auto">
              <a:xfrm>
                <a:off x="914400" y="2955131"/>
                <a:ext cx="567329" cy="934329"/>
              </a:xfrm>
              <a:prstGeom prst="chevron">
                <a:avLst>
                  <a:gd name="adj" fmla="val 55472"/>
                </a:avLst>
              </a:prstGeom>
              <a:gradFill rotWithShape="1">
                <a:gsLst>
                  <a:gs pos="0">
                    <a:srgbClr val="2676FF"/>
                  </a:gs>
                  <a:gs pos="50000">
                    <a:srgbClr val="2676FF">
                      <a:lumMod val="75000"/>
                    </a:srgbClr>
                  </a:gs>
                  <a:gs pos="100000">
                    <a:srgbClr val="2676FF"/>
                  </a:gs>
                </a:gsLst>
                <a:lin ang="18900000" scaled="1"/>
              </a:gradFill>
              <a:ln w="9525">
                <a:solidFill>
                  <a:sysClr val="window" lastClr="FFFFFF"/>
                </a:solidFill>
                <a:miter lim="800000"/>
                <a:headEnd/>
                <a:tailEnd/>
              </a:ln>
              <a:effectLst/>
            </p:spPr>
            <p:txBody>
              <a:bodyPr wrap="none" anchor="ctr"/>
              <a:lstStyle/>
              <a:p>
                <a:pPr>
                  <a:defRPr/>
                </a:pPr>
                <a:endParaRPr lang="zh-CN" altLang="en-US" kern="0" dirty="0">
                  <a:solidFill>
                    <a:sysClr val="windowText" lastClr="000000"/>
                  </a:solidFill>
                  <a:latin typeface="Arial" pitchFamily="34" charset="0"/>
                  <a:ea typeface="微软雅黑" pitchFamily="34" charset="-122"/>
                </a:endParaRPr>
              </a:p>
            </p:txBody>
          </p:sp>
          <p:sp>
            <p:nvSpPr>
              <p:cNvPr id="65" name="AutoShape 8"/>
              <p:cNvSpPr>
                <a:spLocks noChangeArrowheads="1"/>
              </p:cNvSpPr>
              <p:nvPr/>
            </p:nvSpPr>
            <p:spPr bwMode="auto">
              <a:xfrm>
                <a:off x="4805227" y="2960412"/>
                <a:ext cx="567329" cy="934329"/>
              </a:xfrm>
              <a:prstGeom prst="chevron">
                <a:avLst>
                  <a:gd name="adj" fmla="val 55472"/>
                </a:avLst>
              </a:prstGeom>
              <a:gradFill rotWithShape="1">
                <a:gsLst>
                  <a:gs pos="0">
                    <a:srgbClr val="2676FF"/>
                  </a:gs>
                  <a:gs pos="50000">
                    <a:srgbClr val="2676FF">
                      <a:lumMod val="75000"/>
                    </a:srgbClr>
                  </a:gs>
                  <a:gs pos="100000">
                    <a:srgbClr val="2676FF"/>
                  </a:gs>
                </a:gsLst>
                <a:lin ang="18900000" scaled="1"/>
              </a:gradFill>
              <a:ln w="9525">
                <a:solidFill>
                  <a:sysClr val="window" lastClr="FFFFFF"/>
                </a:solidFill>
                <a:miter lim="800000"/>
                <a:headEnd/>
                <a:tailEnd/>
              </a:ln>
              <a:effectLst/>
            </p:spPr>
            <p:txBody>
              <a:bodyPr wrap="none" anchor="ctr"/>
              <a:lstStyle/>
              <a:p>
                <a:pPr>
                  <a:defRPr/>
                </a:pPr>
                <a:endParaRPr lang="zh-CN" altLang="en-US" kern="0" dirty="0">
                  <a:solidFill>
                    <a:sysClr val="windowText" lastClr="000000"/>
                  </a:solidFill>
                  <a:latin typeface="Arial" pitchFamily="34" charset="0"/>
                  <a:ea typeface="微软雅黑" pitchFamily="34" charset="-122"/>
                </a:endParaRPr>
              </a:p>
            </p:txBody>
          </p:sp>
          <p:sp>
            <p:nvSpPr>
              <p:cNvPr id="66" name="TextBox 65"/>
              <p:cNvSpPr txBox="1"/>
              <p:nvPr/>
            </p:nvSpPr>
            <p:spPr>
              <a:xfrm>
                <a:off x="241418" y="3237211"/>
                <a:ext cx="635110" cy="369332"/>
              </a:xfrm>
              <a:prstGeom prst="rect">
                <a:avLst/>
              </a:prstGeom>
              <a:noFill/>
            </p:spPr>
            <p:txBody>
              <a:bodyPr wrap="none" rtlCol="0">
                <a:spAutoFit/>
              </a:bodyPr>
              <a:lstStyle>
                <a:defPPr>
                  <a:defRPr lang="zh-CN"/>
                </a:defPPr>
                <a:lvl1pPr>
                  <a:defRPr i="1">
                    <a:solidFill>
                      <a:srgbClr val="646464"/>
                    </a:solidFill>
                  </a:defRPr>
                </a:lvl1pPr>
              </a:lstStyle>
              <a:p>
                <a:pPr lvl="0">
                  <a:defRPr/>
                </a:pPr>
                <a:r>
                  <a:rPr lang="en-US" b="1" dirty="0">
                    <a:solidFill>
                      <a:schemeClr val="accent1">
                        <a:lumMod val="75000"/>
                      </a:schemeClr>
                    </a:solidFill>
                    <a:latin typeface="Impact" pitchFamily="34" charset="0"/>
                    <a:cs typeface="Arial" pitchFamily="34" charset="0"/>
                  </a:rPr>
                  <a:t>1943</a:t>
                </a:r>
                <a:endParaRPr lang="zh-CN" altLang="en-US" kern="0" dirty="0">
                  <a:solidFill>
                    <a:schemeClr val="accent1">
                      <a:lumMod val="75000"/>
                    </a:schemeClr>
                  </a:solidFill>
                  <a:latin typeface="Impact" pitchFamily="34" charset="0"/>
                  <a:ea typeface="微软雅黑" pitchFamily="34" charset="-122"/>
                </a:endParaRPr>
              </a:p>
            </p:txBody>
          </p:sp>
          <p:sp>
            <p:nvSpPr>
              <p:cNvPr id="67" name="TextBox 66"/>
              <p:cNvSpPr txBox="1"/>
              <p:nvPr/>
            </p:nvSpPr>
            <p:spPr>
              <a:xfrm>
                <a:off x="1447800" y="3237211"/>
                <a:ext cx="505267" cy="369332"/>
              </a:xfrm>
              <a:prstGeom prst="rect">
                <a:avLst/>
              </a:prstGeom>
              <a:noFill/>
            </p:spPr>
            <p:txBody>
              <a:bodyPr wrap="none" rtlCol="0">
                <a:spAutoFit/>
              </a:bodyPr>
              <a:lstStyle>
                <a:defPPr>
                  <a:defRPr lang="zh-CN"/>
                </a:defPPr>
                <a:lvl1pPr>
                  <a:defRPr i="1">
                    <a:solidFill>
                      <a:srgbClr val="646464"/>
                    </a:solidFill>
                  </a:defRPr>
                </a:lvl1pPr>
              </a:lstStyle>
              <a:p>
                <a:pPr>
                  <a:defRPr/>
                </a:pPr>
                <a:r>
                  <a:rPr lang="en-US" altLang="zh-CN" kern="0" dirty="0">
                    <a:solidFill>
                      <a:srgbClr val="C00000"/>
                    </a:solidFill>
                    <a:latin typeface="Impact" pitchFamily="34" charset="0"/>
                    <a:ea typeface="微软雅黑" pitchFamily="34" charset="-122"/>
                  </a:rPr>
                  <a:t>227</a:t>
                </a:r>
                <a:endParaRPr lang="zh-CN" altLang="en-US" kern="0" dirty="0">
                  <a:solidFill>
                    <a:srgbClr val="C00000"/>
                  </a:solidFill>
                  <a:latin typeface="Impact" pitchFamily="34" charset="0"/>
                  <a:ea typeface="微软雅黑" pitchFamily="34" charset="-122"/>
                </a:endParaRPr>
              </a:p>
            </p:txBody>
          </p:sp>
          <p:sp>
            <p:nvSpPr>
              <p:cNvPr id="68" name="TextBox 67"/>
              <p:cNvSpPr txBox="1"/>
              <p:nvPr/>
            </p:nvSpPr>
            <p:spPr>
              <a:xfrm>
                <a:off x="2362200" y="3237211"/>
                <a:ext cx="553357" cy="369332"/>
              </a:xfrm>
              <a:prstGeom prst="rect">
                <a:avLst/>
              </a:prstGeom>
              <a:noFill/>
            </p:spPr>
            <p:txBody>
              <a:bodyPr wrap="none" rtlCol="0">
                <a:spAutoFit/>
              </a:bodyPr>
              <a:lstStyle/>
              <a:p>
                <a:pPr>
                  <a:defRPr/>
                </a:pPr>
                <a:r>
                  <a:rPr lang="en-US" altLang="zh-CN" i="1" kern="0" dirty="0">
                    <a:solidFill>
                      <a:schemeClr val="accent1">
                        <a:lumMod val="75000"/>
                      </a:schemeClr>
                    </a:solidFill>
                    <a:latin typeface="Impact" pitchFamily="34" charset="0"/>
                    <a:ea typeface="微软雅黑" pitchFamily="34" charset="-122"/>
                  </a:rPr>
                  <a:t>380</a:t>
                </a:r>
                <a:endParaRPr lang="zh-CN" altLang="en-US" i="1" kern="0" dirty="0">
                  <a:solidFill>
                    <a:schemeClr val="accent1">
                      <a:lumMod val="75000"/>
                    </a:schemeClr>
                  </a:solidFill>
                  <a:latin typeface="Impact" pitchFamily="34" charset="0"/>
                  <a:ea typeface="微软雅黑" pitchFamily="34" charset="-122"/>
                </a:endParaRPr>
              </a:p>
            </p:txBody>
          </p:sp>
          <p:sp>
            <p:nvSpPr>
              <p:cNvPr id="69" name="TextBox 68"/>
              <p:cNvSpPr txBox="1"/>
              <p:nvPr/>
            </p:nvSpPr>
            <p:spPr>
              <a:xfrm>
                <a:off x="3371981" y="3237211"/>
                <a:ext cx="537327" cy="369332"/>
              </a:xfrm>
              <a:prstGeom prst="rect">
                <a:avLst/>
              </a:prstGeom>
              <a:noFill/>
            </p:spPr>
            <p:txBody>
              <a:bodyPr wrap="none" rtlCol="0">
                <a:spAutoFit/>
              </a:bodyPr>
              <a:lstStyle>
                <a:defPPr>
                  <a:defRPr lang="zh-CN"/>
                </a:defPPr>
                <a:lvl1pPr>
                  <a:defRPr i="1">
                    <a:solidFill>
                      <a:srgbClr val="646464"/>
                    </a:solidFill>
                  </a:defRPr>
                </a:lvl1pPr>
              </a:lstStyle>
              <a:p>
                <a:pPr>
                  <a:defRPr/>
                </a:pPr>
                <a:r>
                  <a:rPr lang="en-US" altLang="zh-CN" kern="0" dirty="0">
                    <a:solidFill>
                      <a:srgbClr val="C00000"/>
                    </a:solidFill>
                    <a:latin typeface="Impact" pitchFamily="34" charset="0"/>
                    <a:ea typeface="微软雅黑" pitchFamily="34" charset="-122"/>
                  </a:rPr>
                  <a:t>423</a:t>
                </a:r>
                <a:endParaRPr lang="zh-CN" altLang="en-US" kern="0" dirty="0">
                  <a:solidFill>
                    <a:srgbClr val="C00000"/>
                  </a:solidFill>
                  <a:latin typeface="Impact" pitchFamily="34" charset="0"/>
                  <a:ea typeface="微软雅黑" pitchFamily="34" charset="-122"/>
                </a:endParaRPr>
              </a:p>
            </p:txBody>
          </p:sp>
          <p:sp>
            <p:nvSpPr>
              <p:cNvPr id="70" name="TextBox 69"/>
              <p:cNvSpPr txBox="1"/>
              <p:nvPr/>
            </p:nvSpPr>
            <p:spPr>
              <a:xfrm>
                <a:off x="4326555" y="3250904"/>
                <a:ext cx="505267" cy="369332"/>
              </a:xfrm>
              <a:prstGeom prst="rect">
                <a:avLst/>
              </a:prstGeom>
              <a:noFill/>
            </p:spPr>
            <p:txBody>
              <a:bodyPr wrap="none" rtlCol="0">
                <a:spAutoFit/>
              </a:bodyPr>
              <a:lstStyle>
                <a:defPPr>
                  <a:defRPr lang="zh-CN"/>
                </a:defPPr>
                <a:lvl1pPr>
                  <a:defRPr i="1">
                    <a:solidFill>
                      <a:srgbClr val="646464"/>
                    </a:solidFill>
                  </a:defRPr>
                </a:lvl1pPr>
              </a:lstStyle>
              <a:p>
                <a:pPr lvl="0">
                  <a:defRPr/>
                </a:pPr>
                <a:r>
                  <a:rPr lang="en-US" altLang="zh-CN" kern="0" dirty="0">
                    <a:solidFill>
                      <a:schemeClr val="accent1">
                        <a:lumMod val="75000"/>
                      </a:schemeClr>
                    </a:solidFill>
                    <a:latin typeface="Impact" pitchFamily="34" charset="0"/>
                    <a:ea typeface="微软雅黑" pitchFamily="34" charset="-122"/>
                  </a:rPr>
                  <a:t>742</a:t>
                </a:r>
                <a:endParaRPr lang="zh-CN" altLang="en-US" kern="0" dirty="0">
                  <a:solidFill>
                    <a:schemeClr val="accent1">
                      <a:lumMod val="75000"/>
                    </a:schemeClr>
                  </a:solidFill>
                  <a:latin typeface="Impact" pitchFamily="34" charset="0"/>
                  <a:ea typeface="微软雅黑" pitchFamily="34" charset="-122"/>
                </a:endParaRPr>
              </a:p>
            </p:txBody>
          </p:sp>
        </p:grpSp>
        <p:grpSp>
          <p:nvGrpSpPr>
            <p:cNvPr id="44" name="组合 9"/>
            <p:cNvGrpSpPr/>
            <p:nvPr/>
          </p:nvGrpSpPr>
          <p:grpSpPr>
            <a:xfrm>
              <a:off x="558973" y="3726503"/>
              <a:ext cx="1284452" cy="1953975"/>
              <a:chOff x="996424" y="3983470"/>
              <a:chExt cx="1284452" cy="1953975"/>
            </a:xfrm>
          </p:grpSpPr>
          <p:cxnSp>
            <p:nvCxnSpPr>
              <p:cNvPr id="57" name="直接连接符 22"/>
              <p:cNvCxnSpPr/>
              <p:nvPr/>
            </p:nvCxnSpPr>
            <p:spPr>
              <a:xfrm>
                <a:off x="996424" y="3983470"/>
                <a:ext cx="0" cy="1852632"/>
              </a:xfrm>
              <a:prstGeom prst="line">
                <a:avLst/>
              </a:prstGeom>
              <a:noFill/>
              <a:ln w="9525" cap="flat" cmpd="sng" algn="ctr">
                <a:solidFill>
                  <a:srgbClr val="888888"/>
                </a:solidFill>
                <a:prstDash val="solid"/>
                <a:headEnd type="oval" w="med" len="med"/>
                <a:tailEnd type="oval" w="med" len="med"/>
              </a:ln>
              <a:effectLst/>
            </p:spPr>
          </p:cxnSp>
          <p:sp>
            <p:nvSpPr>
              <p:cNvPr id="58" name="TextBox 57"/>
              <p:cNvSpPr txBox="1"/>
              <p:nvPr/>
            </p:nvSpPr>
            <p:spPr>
              <a:xfrm>
                <a:off x="1048875" y="4367785"/>
                <a:ext cx="1232001" cy="1569660"/>
              </a:xfrm>
              <a:prstGeom prst="rect">
                <a:avLst/>
              </a:prstGeom>
              <a:noFill/>
            </p:spPr>
            <p:txBody>
              <a:bodyPr wrap="square" rtlCol="0">
                <a:spAutoFit/>
              </a:bodyPr>
              <a:lstStyle/>
              <a:p>
                <a:pPr>
                  <a:buClr>
                    <a:srgbClr val="0070C0"/>
                  </a:buClr>
                </a:pPr>
                <a:r>
                  <a:rPr lang="en-US" sz="1600" b="1" dirty="0">
                    <a:latin typeface="Arial" pitchFamily="34" charset="0"/>
                    <a:cs typeface="Arial" pitchFamily="34" charset="0"/>
                  </a:rPr>
                  <a:t>The year NACE was founded by </a:t>
                </a:r>
                <a:r>
                  <a:rPr lang="en-US" sz="1600" b="1" dirty="0">
                    <a:solidFill>
                      <a:schemeClr val="accent1">
                        <a:lumMod val="75000"/>
                      </a:schemeClr>
                    </a:solidFill>
                    <a:latin typeface="Arial" pitchFamily="34" charset="0"/>
                    <a:cs typeface="Arial" pitchFamily="34" charset="0"/>
                  </a:rPr>
                  <a:t>11</a:t>
                </a:r>
                <a:r>
                  <a:rPr lang="en-US" sz="1600" b="1" dirty="0">
                    <a:solidFill>
                      <a:srgbClr val="C00000"/>
                    </a:solidFill>
                    <a:latin typeface="Arial" pitchFamily="34" charset="0"/>
                    <a:cs typeface="Arial" pitchFamily="34" charset="0"/>
                  </a:rPr>
                  <a:t> </a:t>
                </a:r>
                <a:r>
                  <a:rPr lang="en-US" sz="1600" b="1" dirty="0">
                    <a:latin typeface="Arial" pitchFamily="34" charset="0"/>
                    <a:cs typeface="Arial" pitchFamily="34" charset="0"/>
                  </a:rPr>
                  <a:t>Corrosion Engineers</a:t>
                </a:r>
              </a:p>
            </p:txBody>
          </p:sp>
        </p:grpSp>
        <p:grpSp>
          <p:nvGrpSpPr>
            <p:cNvPr id="45" name="组合 10"/>
            <p:cNvGrpSpPr/>
            <p:nvPr/>
          </p:nvGrpSpPr>
          <p:grpSpPr>
            <a:xfrm>
              <a:off x="1703639" y="1199311"/>
              <a:ext cx="1695695" cy="1973590"/>
              <a:chOff x="2141090" y="1456278"/>
              <a:chExt cx="1695695" cy="1973590"/>
            </a:xfrm>
          </p:grpSpPr>
          <p:cxnSp>
            <p:nvCxnSpPr>
              <p:cNvPr id="55" name="直接连接符 20"/>
              <p:cNvCxnSpPr/>
              <p:nvPr/>
            </p:nvCxnSpPr>
            <p:spPr>
              <a:xfrm>
                <a:off x="2141090" y="1579389"/>
                <a:ext cx="0" cy="1850479"/>
              </a:xfrm>
              <a:prstGeom prst="line">
                <a:avLst/>
              </a:prstGeom>
              <a:noFill/>
              <a:ln w="9525" cap="flat" cmpd="sng" algn="ctr">
                <a:solidFill>
                  <a:srgbClr val="888888"/>
                </a:solidFill>
                <a:prstDash val="solid"/>
                <a:headEnd type="oval" w="med" len="med"/>
                <a:tailEnd type="oval" w="med" len="med"/>
              </a:ln>
              <a:effectLst/>
            </p:spPr>
          </p:cxnSp>
          <p:sp>
            <p:nvSpPr>
              <p:cNvPr id="56" name="TextBox 55"/>
              <p:cNvSpPr txBox="1"/>
              <p:nvPr/>
            </p:nvSpPr>
            <p:spPr>
              <a:xfrm>
                <a:off x="2142635" y="1456278"/>
                <a:ext cx="1694150" cy="1815882"/>
              </a:xfrm>
              <a:prstGeom prst="rect">
                <a:avLst/>
              </a:prstGeom>
              <a:noFill/>
            </p:spPr>
            <p:txBody>
              <a:bodyPr wrap="square" rtlCol="0">
                <a:spAutoFit/>
              </a:bodyPr>
              <a:lstStyle/>
              <a:p>
                <a:pPr>
                  <a:buClr>
                    <a:srgbClr val="0070C0"/>
                  </a:buClr>
                </a:pPr>
                <a:r>
                  <a:rPr lang="en-US" sz="1600" b="1" dirty="0">
                    <a:solidFill>
                      <a:srgbClr val="C00000"/>
                    </a:solidFill>
                    <a:latin typeface="Arial" pitchFamily="34" charset="0"/>
                    <a:cs typeface="Arial" pitchFamily="34" charset="0"/>
                  </a:rPr>
                  <a:t>162</a:t>
                </a:r>
                <a:r>
                  <a:rPr lang="en-US" sz="1600" b="1" dirty="0">
                    <a:latin typeface="Arial" pitchFamily="34" charset="0"/>
                    <a:cs typeface="Arial" pitchFamily="34" charset="0"/>
                  </a:rPr>
                  <a:t> most specified corrosion standards worldwide</a:t>
                </a:r>
                <a:br>
                  <a:rPr lang="en-US" sz="1600" b="1" dirty="0">
                    <a:latin typeface="Arial" pitchFamily="34" charset="0"/>
                    <a:cs typeface="Arial" pitchFamily="34" charset="0"/>
                  </a:rPr>
                </a:br>
                <a:r>
                  <a:rPr lang="en-US" sz="1600" b="1" dirty="0">
                    <a:solidFill>
                      <a:srgbClr val="C00000"/>
                    </a:solidFill>
                    <a:latin typeface="Arial" pitchFamily="34" charset="0"/>
                    <a:cs typeface="Arial" pitchFamily="34" charset="0"/>
                  </a:rPr>
                  <a:t>65</a:t>
                </a:r>
                <a:r>
                  <a:rPr lang="en-US" sz="1600" b="1" dirty="0">
                    <a:latin typeface="Arial" pitchFamily="34" charset="0"/>
                    <a:cs typeface="Arial" pitchFamily="34" charset="0"/>
                  </a:rPr>
                  <a:t> technical reports</a:t>
                </a:r>
              </a:p>
            </p:txBody>
          </p:sp>
        </p:grpSp>
        <p:grpSp>
          <p:nvGrpSpPr>
            <p:cNvPr id="46" name="组合 11"/>
            <p:cNvGrpSpPr/>
            <p:nvPr/>
          </p:nvGrpSpPr>
          <p:grpSpPr>
            <a:xfrm>
              <a:off x="2628352" y="3741419"/>
              <a:ext cx="1541965" cy="1985226"/>
              <a:chOff x="3065803" y="3998386"/>
              <a:chExt cx="1541965" cy="1985226"/>
            </a:xfrm>
          </p:grpSpPr>
          <p:cxnSp>
            <p:nvCxnSpPr>
              <p:cNvPr id="53" name="直接连接符 18"/>
              <p:cNvCxnSpPr/>
              <p:nvPr/>
            </p:nvCxnSpPr>
            <p:spPr>
              <a:xfrm>
                <a:off x="3076329" y="3998386"/>
                <a:ext cx="0" cy="1340531"/>
              </a:xfrm>
              <a:prstGeom prst="line">
                <a:avLst/>
              </a:prstGeom>
              <a:noFill/>
              <a:ln w="9525" cap="flat" cmpd="sng" algn="ctr">
                <a:solidFill>
                  <a:srgbClr val="888888"/>
                </a:solidFill>
                <a:prstDash val="solid"/>
                <a:headEnd type="oval" w="med" len="med"/>
                <a:tailEnd type="oval" w="med" len="med"/>
              </a:ln>
              <a:effectLst/>
            </p:spPr>
          </p:cxnSp>
          <p:sp>
            <p:nvSpPr>
              <p:cNvPr id="54" name="TextBox 53"/>
              <p:cNvSpPr txBox="1"/>
              <p:nvPr/>
            </p:nvSpPr>
            <p:spPr>
              <a:xfrm>
                <a:off x="3065803" y="4413952"/>
                <a:ext cx="1541965" cy="1569660"/>
              </a:xfrm>
              <a:prstGeom prst="rect">
                <a:avLst/>
              </a:prstGeom>
              <a:noFill/>
            </p:spPr>
            <p:txBody>
              <a:bodyPr wrap="square" rtlCol="0">
                <a:spAutoFit/>
              </a:bodyPr>
              <a:lstStyle/>
              <a:p>
                <a:pPr>
                  <a:buClr>
                    <a:srgbClr val="0070C0"/>
                  </a:buClr>
                </a:pPr>
                <a:r>
                  <a:rPr lang="en-US" sz="1600" b="1" dirty="0">
                    <a:solidFill>
                      <a:schemeClr val="accent1">
                        <a:lumMod val="75000"/>
                      </a:schemeClr>
                    </a:solidFill>
                    <a:latin typeface="Arial" pitchFamily="34" charset="0"/>
                    <a:cs typeface="Arial" pitchFamily="34" charset="0"/>
                  </a:rPr>
                  <a:t>380 </a:t>
                </a:r>
                <a:br>
                  <a:rPr lang="en-US" sz="1600" b="1" dirty="0">
                    <a:latin typeface="Arial" pitchFamily="34" charset="0"/>
                    <a:cs typeface="Arial" pitchFamily="34" charset="0"/>
                  </a:rPr>
                </a:br>
                <a:r>
                  <a:rPr lang="en-US" sz="1600" b="1" dirty="0">
                    <a:latin typeface="Arial" pitchFamily="34" charset="0"/>
                    <a:cs typeface="Arial" pitchFamily="34" charset="0"/>
                  </a:rPr>
                  <a:t>Technical Committees serving every major industry</a:t>
                </a:r>
              </a:p>
            </p:txBody>
          </p:sp>
        </p:grpSp>
        <p:grpSp>
          <p:nvGrpSpPr>
            <p:cNvPr id="47" name="组合 12"/>
            <p:cNvGrpSpPr/>
            <p:nvPr/>
          </p:nvGrpSpPr>
          <p:grpSpPr>
            <a:xfrm>
              <a:off x="4587204" y="3723417"/>
              <a:ext cx="2007390" cy="1412979"/>
              <a:chOff x="5024655" y="3980384"/>
              <a:chExt cx="2007390" cy="1412979"/>
            </a:xfrm>
          </p:grpSpPr>
          <p:cxnSp>
            <p:nvCxnSpPr>
              <p:cNvPr id="51" name="直接连接符 16"/>
              <p:cNvCxnSpPr/>
              <p:nvPr/>
            </p:nvCxnSpPr>
            <p:spPr>
              <a:xfrm>
                <a:off x="5024655" y="3980384"/>
                <a:ext cx="29009" cy="1412979"/>
              </a:xfrm>
              <a:prstGeom prst="line">
                <a:avLst/>
              </a:prstGeom>
              <a:noFill/>
              <a:ln w="9525" cap="flat" cmpd="sng" algn="ctr">
                <a:solidFill>
                  <a:srgbClr val="888888"/>
                </a:solidFill>
                <a:prstDash val="solid"/>
                <a:headEnd type="oval" w="med" len="med"/>
                <a:tailEnd type="oval" w="med" len="med"/>
              </a:ln>
              <a:effectLst/>
            </p:spPr>
          </p:cxnSp>
          <p:sp>
            <p:nvSpPr>
              <p:cNvPr id="52" name="TextBox 51"/>
              <p:cNvSpPr txBox="1"/>
              <p:nvPr/>
            </p:nvSpPr>
            <p:spPr>
              <a:xfrm>
                <a:off x="5106114" y="4367785"/>
                <a:ext cx="1925931" cy="830997"/>
              </a:xfrm>
              <a:prstGeom prst="rect">
                <a:avLst/>
              </a:prstGeom>
              <a:noFill/>
            </p:spPr>
            <p:txBody>
              <a:bodyPr wrap="square" rtlCol="0">
                <a:spAutoFit/>
              </a:bodyPr>
              <a:lstStyle/>
              <a:p>
                <a:pPr>
                  <a:buClr>
                    <a:srgbClr val="0070C0"/>
                  </a:buClr>
                </a:pPr>
                <a:r>
                  <a:rPr lang="en-US" sz="1600" b="1" dirty="0">
                    <a:solidFill>
                      <a:schemeClr val="accent1">
                        <a:lumMod val="75000"/>
                      </a:schemeClr>
                    </a:solidFill>
                    <a:latin typeface="Arial" pitchFamily="34" charset="0"/>
                    <a:cs typeface="Arial" pitchFamily="34" charset="0"/>
                  </a:rPr>
                  <a:t>742+ </a:t>
                </a:r>
                <a:br>
                  <a:rPr lang="en-US" sz="1600" b="1" dirty="0">
                    <a:latin typeface="Arial" pitchFamily="34" charset="0"/>
                    <a:cs typeface="Arial" pitchFamily="34" charset="0"/>
                  </a:rPr>
                </a:br>
                <a:r>
                  <a:rPr lang="en-US" sz="1600" b="1" dirty="0">
                    <a:latin typeface="Arial" pitchFamily="34" charset="0"/>
                    <a:cs typeface="Arial" pitchFamily="34" charset="0"/>
                  </a:rPr>
                  <a:t>Training courses held in 2017</a:t>
                </a:r>
                <a:endParaRPr lang="en-US" sz="1600" b="1" dirty="0">
                  <a:solidFill>
                    <a:srgbClr val="FF0000"/>
                  </a:solidFill>
                  <a:latin typeface="Arial" pitchFamily="34" charset="0"/>
                  <a:cs typeface="Arial" pitchFamily="34" charset="0"/>
                </a:endParaRPr>
              </a:p>
            </p:txBody>
          </p:sp>
        </p:grpSp>
        <p:grpSp>
          <p:nvGrpSpPr>
            <p:cNvPr id="48" name="组合 13"/>
            <p:cNvGrpSpPr/>
            <p:nvPr/>
          </p:nvGrpSpPr>
          <p:grpSpPr>
            <a:xfrm>
              <a:off x="3641446" y="1997734"/>
              <a:ext cx="2801528" cy="1164679"/>
              <a:chOff x="4078897" y="2254701"/>
              <a:chExt cx="2801528" cy="1164679"/>
            </a:xfrm>
          </p:grpSpPr>
          <p:cxnSp>
            <p:nvCxnSpPr>
              <p:cNvPr id="49" name="直接连接符 14"/>
              <p:cNvCxnSpPr/>
              <p:nvPr/>
            </p:nvCxnSpPr>
            <p:spPr>
              <a:xfrm>
                <a:off x="4078897" y="2254701"/>
                <a:ext cx="11802" cy="1164679"/>
              </a:xfrm>
              <a:prstGeom prst="line">
                <a:avLst/>
              </a:prstGeom>
              <a:noFill/>
              <a:ln w="9525" cap="flat" cmpd="sng" algn="ctr">
                <a:solidFill>
                  <a:srgbClr val="888888"/>
                </a:solidFill>
                <a:prstDash val="solid"/>
                <a:headEnd type="oval" w="med" len="med"/>
                <a:tailEnd type="oval" w="med" len="med"/>
              </a:ln>
              <a:effectLst/>
            </p:spPr>
          </p:cxnSp>
          <p:sp>
            <p:nvSpPr>
              <p:cNvPr id="50" name="TextBox 49"/>
              <p:cNvSpPr txBox="1"/>
              <p:nvPr/>
            </p:nvSpPr>
            <p:spPr>
              <a:xfrm>
                <a:off x="4078897" y="2276044"/>
                <a:ext cx="2801528" cy="584775"/>
              </a:xfrm>
              <a:prstGeom prst="rect">
                <a:avLst/>
              </a:prstGeom>
              <a:noFill/>
            </p:spPr>
            <p:txBody>
              <a:bodyPr wrap="square" rtlCol="0">
                <a:spAutoFit/>
              </a:bodyPr>
              <a:lstStyle/>
              <a:p>
                <a:pPr>
                  <a:buClr>
                    <a:srgbClr val="0070C0"/>
                  </a:buClr>
                </a:pPr>
                <a:r>
                  <a:rPr lang="en-US" sz="1600" b="1" dirty="0">
                    <a:solidFill>
                      <a:srgbClr val="C00000"/>
                    </a:solidFill>
                    <a:latin typeface="Arial" pitchFamily="34" charset="0"/>
                    <a:cs typeface="Arial" pitchFamily="34" charset="0"/>
                  </a:rPr>
                  <a:t>423</a:t>
                </a:r>
                <a:r>
                  <a:rPr lang="en-US" sz="1600" b="1" dirty="0">
                    <a:latin typeface="Arial" pitchFamily="34" charset="0"/>
                    <a:cs typeface="Arial" pitchFamily="34" charset="0"/>
                  </a:rPr>
                  <a:t> </a:t>
                </a:r>
                <a:br>
                  <a:rPr lang="en-US" sz="1600" b="1" dirty="0">
                    <a:latin typeface="Arial" pitchFamily="34" charset="0"/>
                    <a:cs typeface="Arial" pitchFamily="34" charset="0"/>
                  </a:rPr>
                </a:br>
                <a:r>
                  <a:rPr lang="en-US" sz="1600" b="1" dirty="0">
                    <a:latin typeface="Arial" pitchFamily="34" charset="0"/>
                    <a:cs typeface="Arial" pitchFamily="34" charset="0"/>
                  </a:rPr>
                  <a:t>Corporate Members</a:t>
                </a:r>
              </a:p>
            </p:txBody>
          </p:sp>
        </p:grpSp>
      </p:grpSp>
      <p:grpSp>
        <p:nvGrpSpPr>
          <p:cNvPr id="71" name="Group 12"/>
          <p:cNvGrpSpPr>
            <a:grpSpLocks/>
          </p:cNvGrpSpPr>
          <p:nvPr/>
        </p:nvGrpSpPr>
        <p:grpSpPr bwMode="auto">
          <a:xfrm rot="19906246" flipH="1" flipV="1">
            <a:off x="9073763" y="4076322"/>
            <a:ext cx="1227443" cy="293770"/>
            <a:chOff x="2532" y="1051"/>
            <a:chExt cx="893" cy="246"/>
          </a:xfrm>
        </p:grpSpPr>
        <p:grpSp>
          <p:nvGrpSpPr>
            <p:cNvPr id="72" name="Group 13"/>
            <p:cNvGrpSpPr>
              <a:grpSpLocks/>
            </p:cNvGrpSpPr>
            <p:nvPr/>
          </p:nvGrpSpPr>
          <p:grpSpPr bwMode="auto">
            <a:xfrm>
              <a:off x="2532" y="1051"/>
              <a:ext cx="743" cy="185"/>
              <a:chOff x="1565" y="2568"/>
              <a:chExt cx="1118" cy="279"/>
            </a:xfrm>
          </p:grpSpPr>
          <p:sp>
            <p:nvSpPr>
              <p:cNvPr id="78" name="AutoShape 14"/>
              <p:cNvSpPr>
                <a:spLocks noChangeArrowheads="1"/>
              </p:cNvSpPr>
              <p:nvPr/>
            </p:nvSpPr>
            <p:spPr bwMode="ltGray">
              <a:xfrm rot="5263130">
                <a:off x="1859" y="2274"/>
                <a:ext cx="227" cy="816"/>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kern="0" dirty="0">
                  <a:solidFill>
                    <a:sysClr val="windowText" lastClr="000000"/>
                  </a:solidFill>
                  <a:ea typeface="微软雅黑" pitchFamily="34" charset="-122"/>
                </a:endParaRPr>
              </a:p>
            </p:txBody>
          </p:sp>
          <p:sp>
            <p:nvSpPr>
              <p:cNvPr id="79" name="AutoShape 15"/>
              <p:cNvSpPr>
                <a:spLocks noChangeArrowheads="1"/>
              </p:cNvSpPr>
              <p:nvPr/>
            </p:nvSpPr>
            <p:spPr bwMode="ltGray">
              <a:xfrm rot="6078281">
                <a:off x="1995" y="2274"/>
                <a:ext cx="227" cy="816"/>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kern="0" dirty="0">
                  <a:solidFill>
                    <a:sysClr val="windowText" lastClr="000000"/>
                  </a:solidFill>
                  <a:ea typeface="微软雅黑" pitchFamily="34" charset="-122"/>
                </a:endParaRPr>
              </a:p>
            </p:txBody>
          </p:sp>
          <p:sp>
            <p:nvSpPr>
              <p:cNvPr id="80" name="AutoShape 16"/>
              <p:cNvSpPr>
                <a:spLocks noChangeArrowheads="1"/>
              </p:cNvSpPr>
              <p:nvPr/>
            </p:nvSpPr>
            <p:spPr bwMode="ltGray">
              <a:xfrm rot="6373927">
                <a:off x="2071" y="2296"/>
                <a:ext cx="227" cy="816"/>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kern="0" dirty="0">
                  <a:solidFill>
                    <a:sysClr val="windowText" lastClr="000000"/>
                  </a:solidFill>
                  <a:ea typeface="微软雅黑" pitchFamily="34" charset="-122"/>
                </a:endParaRPr>
              </a:p>
            </p:txBody>
          </p:sp>
          <p:sp>
            <p:nvSpPr>
              <p:cNvPr id="81" name="AutoShape 17"/>
              <p:cNvSpPr>
                <a:spLocks noChangeArrowheads="1"/>
              </p:cNvSpPr>
              <p:nvPr/>
            </p:nvSpPr>
            <p:spPr bwMode="ltGray">
              <a:xfrm rot="6906312">
                <a:off x="2161" y="2326"/>
                <a:ext cx="227" cy="816"/>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kern="0" dirty="0">
                  <a:solidFill>
                    <a:sysClr val="windowText" lastClr="000000"/>
                  </a:solidFill>
                  <a:ea typeface="微软雅黑" pitchFamily="34" charset="-122"/>
                </a:endParaRPr>
              </a:p>
            </p:txBody>
          </p:sp>
        </p:grpSp>
        <p:grpSp>
          <p:nvGrpSpPr>
            <p:cNvPr id="73" name="Group 18"/>
            <p:cNvGrpSpPr>
              <a:grpSpLocks/>
            </p:cNvGrpSpPr>
            <p:nvPr/>
          </p:nvGrpSpPr>
          <p:grpSpPr bwMode="auto">
            <a:xfrm rot="1353540">
              <a:off x="2682" y="1111"/>
              <a:ext cx="743" cy="186"/>
              <a:chOff x="1565" y="2568"/>
              <a:chExt cx="1118" cy="279"/>
            </a:xfrm>
          </p:grpSpPr>
          <p:sp>
            <p:nvSpPr>
              <p:cNvPr id="74" name="AutoShape 19"/>
              <p:cNvSpPr>
                <a:spLocks noChangeArrowheads="1"/>
              </p:cNvSpPr>
              <p:nvPr/>
            </p:nvSpPr>
            <p:spPr bwMode="ltGray">
              <a:xfrm rot="5263130">
                <a:off x="1859" y="2274"/>
                <a:ext cx="227" cy="816"/>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kern="0" dirty="0">
                  <a:solidFill>
                    <a:sysClr val="windowText" lastClr="000000"/>
                  </a:solidFill>
                  <a:ea typeface="微软雅黑" pitchFamily="34" charset="-122"/>
                </a:endParaRPr>
              </a:p>
            </p:txBody>
          </p:sp>
          <p:sp>
            <p:nvSpPr>
              <p:cNvPr id="75" name="AutoShape 20"/>
              <p:cNvSpPr>
                <a:spLocks noChangeArrowheads="1"/>
              </p:cNvSpPr>
              <p:nvPr/>
            </p:nvSpPr>
            <p:spPr bwMode="ltGray">
              <a:xfrm rot="6078281">
                <a:off x="1995" y="2274"/>
                <a:ext cx="227" cy="816"/>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kern="0" dirty="0">
                  <a:solidFill>
                    <a:sysClr val="windowText" lastClr="000000"/>
                  </a:solidFill>
                  <a:ea typeface="微软雅黑" pitchFamily="34" charset="-122"/>
                </a:endParaRPr>
              </a:p>
            </p:txBody>
          </p:sp>
          <p:sp>
            <p:nvSpPr>
              <p:cNvPr id="76" name="AutoShape 21"/>
              <p:cNvSpPr>
                <a:spLocks noChangeArrowheads="1"/>
              </p:cNvSpPr>
              <p:nvPr/>
            </p:nvSpPr>
            <p:spPr bwMode="ltGray">
              <a:xfrm rot="6373927">
                <a:off x="2071" y="2296"/>
                <a:ext cx="227" cy="816"/>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kern="0" dirty="0">
                  <a:solidFill>
                    <a:sysClr val="windowText" lastClr="000000"/>
                  </a:solidFill>
                  <a:ea typeface="微软雅黑" pitchFamily="34" charset="-122"/>
                </a:endParaRPr>
              </a:p>
            </p:txBody>
          </p:sp>
          <p:sp>
            <p:nvSpPr>
              <p:cNvPr id="77" name="AutoShape 22"/>
              <p:cNvSpPr>
                <a:spLocks noChangeArrowheads="1"/>
              </p:cNvSpPr>
              <p:nvPr/>
            </p:nvSpPr>
            <p:spPr bwMode="ltGray">
              <a:xfrm rot="6906312">
                <a:off x="2161" y="2326"/>
                <a:ext cx="227" cy="816"/>
              </a:xfrm>
              <a:prstGeom prst="moon">
                <a:avLst>
                  <a:gd name="adj" fmla="val 49773"/>
                </a:avLst>
              </a:prstGeom>
              <a:solidFill>
                <a:srgbClr val="F8F8F8">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kern="0" dirty="0">
                  <a:solidFill>
                    <a:sysClr val="windowText" lastClr="000000"/>
                  </a:solidFill>
                  <a:ea typeface="微软雅黑" pitchFamily="34" charset="-122"/>
                </a:endParaRPr>
              </a:p>
            </p:txBody>
          </p:sp>
        </p:grpSp>
      </p:grpSp>
      <p:sp>
        <p:nvSpPr>
          <p:cNvPr id="82" name="AutoShape 8"/>
          <p:cNvSpPr>
            <a:spLocks noChangeArrowheads="1"/>
          </p:cNvSpPr>
          <p:nvPr/>
        </p:nvSpPr>
        <p:spPr bwMode="auto">
          <a:xfrm>
            <a:off x="7433672" y="3332872"/>
            <a:ext cx="567329" cy="934329"/>
          </a:xfrm>
          <a:prstGeom prst="chevron">
            <a:avLst>
              <a:gd name="adj" fmla="val 55472"/>
            </a:avLst>
          </a:prstGeom>
          <a:gradFill rotWithShape="1">
            <a:gsLst>
              <a:gs pos="0">
                <a:srgbClr val="2676FF"/>
              </a:gs>
              <a:gs pos="50000">
                <a:srgbClr val="2676FF">
                  <a:lumMod val="75000"/>
                </a:srgbClr>
              </a:gs>
              <a:gs pos="100000">
                <a:srgbClr val="2676FF"/>
              </a:gs>
            </a:gsLst>
            <a:lin ang="18900000" scaled="1"/>
          </a:gradFill>
          <a:ln w="9525">
            <a:solidFill>
              <a:sysClr val="window" lastClr="FFFFFF"/>
            </a:solidFill>
            <a:miter lim="800000"/>
            <a:headEnd/>
            <a:tailEnd/>
          </a:ln>
          <a:effectLst/>
        </p:spPr>
        <p:txBody>
          <a:bodyPr wrap="none" anchor="ctr"/>
          <a:lstStyle/>
          <a:p>
            <a:pPr>
              <a:defRPr/>
            </a:pPr>
            <a:endParaRPr lang="zh-CN" altLang="en-US" kern="0" dirty="0">
              <a:solidFill>
                <a:sysClr val="windowText" lastClr="000000"/>
              </a:solidFill>
              <a:latin typeface="Arial" pitchFamily="34" charset="0"/>
              <a:ea typeface="微软雅黑" pitchFamily="34" charset="-122"/>
            </a:endParaRPr>
          </a:p>
        </p:txBody>
      </p:sp>
      <p:sp>
        <p:nvSpPr>
          <p:cNvPr id="83" name="AutoShape 8"/>
          <p:cNvSpPr>
            <a:spLocks noChangeArrowheads="1"/>
          </p:cNvSpPr>
          <p:nvPr/>
        </p:nvSpPr>
        <p:spPr bwMode="auto">
          <a:xfrm>
            <a:off x="8498449" y="3332872"/>
            <a:ext cx="567329" cy="934329"/>
          </a:xfrm>
          <a:prstGeom prst="chevron">
            <a:avLst>
              <a:gd name="adj" fmla="val 55472"/>
            </a:avLst>
          </a:prstGeom>
          <a:gradFill rotWithShape="1">
            <a:gsLst>
              <a:gs pos="0">
                <a:srgbClr val="2676FF"/>
              </a:gs>
              <a:gs pos="50000">
                <a:srgbClr val="2676FF">
                  <a:lumMod val="75000"/>
                </a:srgbClr>
              </a:gs>
              <a:gs pos="100000">
                <a:srgbClr val="2676FF"/>
              </a:gs>
            </a:gsLst>
            <a:lin ang="18900000" scaled="1"/>
          </a:gradFill>
          <a:ln w="9525">
            <a:solidFill>
              <a:sysClr val="window" lastClr="FFFFFF"/>
            </a:solidFill>
            <a:miter lim="800000"/>
            <a:headEnd/>
            <a:tailEnd/>
          </a:ln>
          <a:effectLst/>
        </p:spPr>
        <p:txBody>
          <a:bodyPr wrap="none" anchor="ctr"/>
          <a:lstStyle/>
          <a:p>
            <a:pPr>
              <a:defRPr/>
            </a:pPr>
            <a:endParaRPr lang="zh-CN" altLang="en-US" kern="0" dirty="0">
              <a:solidFill>
                <a:sysClr val="windowText" lastClr="000000"/>
              </a:solidFill>
              <a:latin typeface="Arial" pitchFamily="34" charset="0"/>
              <a:ea typeface="微软雅黑" pitchFamily="34" charset="-122"/>
            </a:endParaRPr>
          </a:p>
        </p:txBody>
      </p:sp>
      <p:cxnSp>
        <p:nvCxnSpPr>
          <p:cNvPr id="84" name="直接连接符 14"/>
          <p:cNvCxnSpPr/>
          <p:nvPr/>
        </p:nvCxnSpPr>
        <p:spPr>
          <a:xfrm>
            <a:off x="7287802" y="1752601"/>
            <a:ext cx="0" cy="1791359"/>
          </a:xfrm>
          <a:prstGeom prst="line">
            <a:avLst/>
          </a:prstGeom>
          <a:noFill/>
          <a:ln w="9525" cap="flat" cmpd="sng" algn="ctr">
            <a:solidFill>
              <a:srgbClr val="888888"/>
            </a:solidFill>
            <a:prstDash val="solid"/>
            <a:headEnd type="oval" w="med" len="med"/>
            <a:tailEnd type="oval" w="med" len="med"/>
          </a:ln>
          <a:effectLst/>
        </p:spPr>
      </p:cxnSp>
      <p:sp>
        <p:nvSpPr>
          <p:cNvPr id="85" name="TextBox 84"/>
          <p:cNvSpPr txBox="1"/>
          <p:nvPr/>
        </p:nvSpPr>
        <p:spPr>
          <a:xfrm>
            <a:off x="7287801" y="1752600"/>
            <a:ext cx="2912484" cy="923330"/>
          </a:xfrm>
          <a:prstGeom prst="rect">
            <a:avLst/>
          </a:prstGeom>
          <a:noFill/>
        </p:spPr>
        <p:txBody>
          <a:bodyPr wrap="square" rtlCol="0">
            <a:spAutoFit/>
          </a:bodyPr>
          <a:lstStyle/>
          <a:p>
            <a:pPr>
              <a:buClr>
                <a:srgbClr val="0070C0"/>
              </a:buClr>
            </a:pPr>
            <a:r>
              <a:rPr lang="en-US" b="1" dirty="0">
                <a:solidFill>
                  <a:srgbClr val="C00000"/>
                </a:solidFill>
                <a:latin typeface="Arial" pitchFamily="34" charset="0"/>
                <a:cs typeface="Arial" pitchFamily="34" charset="0"/>
              </a:rPr>
              <a:t>36,000+</a:t>
            </a:r>
            <a:r>
              <a:rPr lang="en-US" b="1" dirty="0">
                <a:latin typeface="Arial" pitchFamily="34" charset="0"/>
                <a:cs typeface="Arial" pitchFamily="34" charset="0"/>
              </a:rPr>
              <a:t> members in </a:t>
            </a:r>
          </a:p>
          <a:p>
            <a:pPr>
              <a:buClr>
                <a:srgbClr val="0070C0"/>
              </a:buClr>
            </a:pPr>
            <a:r>
              <a:rPr lang="en-US" b="1" dirty="0">
                <a:solidFill>
                  <a:srgbClr val="C00000"/>
                </a:solidFill>
                <a:latin typeface="Arial" pitchFamily="34" charset="0"/>
                <a:cs typeface="Arial" pitchFamily="34" charset="0"/>
              </a:rPr>
              <a:t>143</a:t>
            </a:r>
            <a:r>
              <a:rPr lang="en-US" b="1" dirty="0">
                <a:latin typeface="Arial" pitchFamily="34" charset="0"/>
                <a:cs typeface="Arial" pitchFamily="34" charset="0"/>
              </a:rPr>
              <a:t> countries </a:t>
            </a:r>
            <a:br>
              <a:rPr lang="en-US" b="1" dirty="0">
                <a:latin typeface="Arial" pitchFamily="34" charset="0"/>
                <a:cs typeface="Arial" pitchFamily="34" charset="0"/>
              </a:rPr>
            </a:br>
            <a:endParaRPr lang="en-US" b="1" dirty="0">
              <a:latin typeface="Arial" pitchFamily="34" charset="0"/>
              <a:cs typeface="Arial" pitchFamily="34" charset="0"/>
            </a:endParaRPr>
          </a:p>
        </p:txBody>
      </p:sp>
      <p:sp>
        <p:nvSpPr>
          <p:cNvPr id="86" name="TextBox 85"/>
          <p:cNvSpPr txBox="1"/>
          <p:nvPr/>
        </p:nvSpPr>
        <p:spPr>
          <a:xfrm>
            <a:off x="6868208" y="3581400"/>
            <a:ext cx="840295" cy="369332"/>
          </a:xfrm>
          <a:prstGeom prst="rect">
            <a:avLst/>
          </a:prstGeom>
          <a:noFill/>
        </p:spPr>
        <p:txBody>
          <a:bodyPr wrap="none" rtlCol="0">
            <a:spAutoFit/>
          </a:bodyPr>
          <a:lstStyle>
            <a:defPPr>
              <a:defRPr lang="zh-CN"/>
            </a:defPPr>
            <a:lvl1pPr>
              <a:defRPr i="1">
                <a:solidFill>
                  <a:srgbClr val="646464"/>
                </a:solidFill>
              </a:defRPr>
            </a:lvl1pPr>
          </a:lstStyle>
          <a:p>
            <a:pPr lvl="0">
              <a:defRPr/>
            </a:pPr>
            <a:r>
              <a:rPr lang="en-US" dirty="0">
                <a:solidFill>
                  <a:srgbClr val="C00000"/>
                </a:solidFill>
                <a:latin typeface="Impact" pitchFamily="34" charset="0"/>
                <a:cs typeface="Arial" pitchFamily="34" charset="0"/>
              </a:rPr>
              <a:t>36,000</a:t>
            </a:r>
            <a:endParaRPr lang="zh-CN" altLang="en-US" kern="0" dirty="0">
              <a:solidFill>
                <a:srgbClr val="C00000"/>
              </a:solidFill>
              <a:latin typeface="Impact" pitchFamily="34" charset="0"/>
              <a:ea typeface="微软雅黑" pitchFamily="34" charset="-122"/>
            </a:endParaRPr>
          </a:p>
        </p:txBody>
      </p:sp>
      <p:cxnSp>
        <p:nvCxnSpPr>
          <p:cNvPr id="87" name="直接连接符 16"/>
          <p:cNvCxnSpPr/>
          <p:nvPr/>
        </p:nvCxnSpPr>
        <p:spPr>
          <a:xfrm>
            <a:off x="8305800" y="4105885"/>
            <a:ext cx="0" cy="1845095"/>
          </a:xfrm>
          <a:prstGeom prst="line">
            <a:avLst/>
          </a:prstGeom>
          <a:noFill/>
          <a:ln w="9525" cap="flat" cmpd="sng" algn="ctr">
            <a:solidFill>
              <a:srgbClr val="888888"/>
            </a:solidFill>
            <a:prstDash val="solid"/>
            <a:headEnd type="oval" w="med" len="med"/>
            <a:tailEnd type="oval" w="med" len="med"/>
          </a:ln>
          <a:effectLst/>
        </p:spPr>
      </p:cxnSp>
      <p:sp>
        <p:nvSpPr>
          <p:cNvPr id="88" name="TextBox 87"/>
          <p:cNvSpPr txBox="1"/>
          <p:nvPr/>
        </p:nvSpPr>
        <p:spPr>
          <a:xfrm>
            <a:off x="8305800" y="4475283"/>
            <a:ext cx="1987944" cy="1569660"/>
          </a:xfrm>
          <a:prstGeom prst="rect">
            <a:avLst/>
          </a:prstGeom>
          <a:noFill/>
        </p:spPr>
        <p:txBody>
          <a:bodyPr wrap="square" rtlCol="0">
            <a:spAutoFit/>
          </a:bodyPr>
          <a:lstStyle/>
          <a:p>
            <a:pPr>
              <a:buClr>
                <a:srgbClr val="0070C0"/>
              </a:buClr>
            </a:pPr>
            <a:r>
              <a:rPr lang="en-US" sz="1600" b="1" dirty="0">
                <a:solidFill>
                  <a:schemeClr val="accent1">
                    <a:lumMod val="75000"/>
                  </a:schemeClr>
                </a:solidFill>
                <a:latin typeface="Arial" pitchFamily="34" charset="0"/>
                <a:cs typeface="Arial" pitchFamily="34" charset="0"/>
              </a:rPr>
              <a:t>55,000+ </a:t>
            </a:r>
            <a:br>
              <a:rPr lang="en-US" sz="1600" b="1" dirty="0">
                <a:latin typeface="Arial" pitchFamily="34" charset="0"/>
                <a:cs typeface="Arial" pitchFamily="34" charset="0"/>
              </a:rPr>
            </a:br>
            <a:r>
              <a:rPr lang="en-US" sz="1600" b="1" dirty="0">
                <a:latin typeface="Arial" pitchFamily="34" charset="0"/>
                <a:cs typeface="Arial" pitchFamily="34" charset="0"/>
              </a:rPr>
              <a:t>Active NACE Institute Certification Holders Worldwide</a:t>
            </a:r>
          </a:p>
        </p:txBody>
      </p:sp>
      <p:sp>
        <p:nvSpPr>
          <p:cNvPr id="89" name="TextBox 88"/>
          <p:cNvSpPr txBox="1"/>
          <p:nvPr/>
        </p:nvSpPr>
        <p:spPr>
          <a:xfrm>
            <a:off x="7924801" y="3581400"/>
            <a:ext cx="840295" cy="369332"/>
          </a:xfrm>
          <a:prstGeom prst="rect">
            <a:avLst/>
          </a:prstGeom>
          <a:noFill/>
        </p:spPr>
        <p:txBody>
          <a:bodyPr wrap="none" rtlCol="0">
            <a:spAutoFit/>
          </a:bodyPr>
          <a:lstStyle>
            <a:defPPr>
              <a:defRPr lang="zh-CN"/>
            </a:defPPr>
            <a:lvl1pPr>
              <a:defRPr i="1">
                <a:solidFill>
                  <a:srgbClr val="646464"/>
                </a:solidFill>
              </a:defRPr>
            </a:lvl1pPr>
          </a:lstStyle>
          <a:p>
            <a:pPr lvl="0">
              <a:defRPr/>
            </a:pPr>
            <a:r>
              <a:rPr lang="en-US" dirty="0">
                <a:solidFill>
                  <a:schemeClr val="accent1">
                    <a:lumMod val="75000"/>
                  </a:schemeClr>
                </a:solidFill>
                <a:latin typeface="Impact" pitchFamily="34" charset="0"/>
                <a:cs typeface="Arial" pitchFamily="34" charset="0"/>
              </a:rPr>
              <a:t>55,000</a:t>
            </a:r>
            <a:endParaRPr lang="zh-CN" altLang="en-US" kern="0" dirty="0">
              <a:solidFill>
                <a:schemeClr val="accent1">
                  <a:lumMod val="75000"/>
                </a:schemeClr>
              </a:solidFill>
              <a:latin typeface="Impact" pitchFamily="34" charset="0"/>
              <a:ea typeface="微软雅黑" pitchFamily="34" charset="-122"/>
            </a:endParaRPr>
          </a:p>
        </p:txBody>
      </p:sp>
    </p:spTree>
    <p:extLst>
      <p:ext uri="{BB962C8B-B14F-4D97-AF65-F5344CB8AC3E}">
        <p14:creationId xmlns:p14="http://schemas.microsoft.com/office/powerpoint/2010/main" val="319794543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9088225" y="729496"/>
            <a:ext cx="2808760" cy="4664696"/>
          </a:xfrm>
        </p:spPr>
        <p:txBody>
          <a:bodyPr>
            <a:normAutofit/>
          </a:bodyPr>
          <a:lstStyle/>
          <a:p>
            <a:pPr algn="ctr"/>
            <a:r>
              <a:rPr lang="en-US" sz="4000" dirty="0"/>
              <a:t>Frequency of Audits / Process Cycle</a:t>
            </a:r>
          </a:p>
        </p:txBody>
      </p:sp>
      <p:pic>
        <p:nvPicPr>
          <p:cNvPr id="4" name="Content Placeholder 3"/>
          <p:cNvPicPr>
            <a:picLocks noGrp="1" noChangeAspect="1"/>
          </p:cNvPicPr>
          <p:nvPr>
            <p:ph idx="1"/>
          </p:nvPr>
        </p:nvPicPr>
        <p:blipFill rotWithShape="1">
          <a:blip r:embed="rId2">
            <a:extLst>
              <a:ext uri="{28A0092B-C50C-407E-A947-70E740481C1C}">
                <a14:useLocalDpi xmlns:a14="http://schemas.microsoft.com/office/drawing/2010/main" val="0"/>
              </a:ext>
            </a:extLst>
          </a:blip>
          <a:srcRect l="5109" t="16658" r="2673"/>
          <a:stretch/>
        </p:blipFill>
        <p:spPr>
          <a:xfrm>
            <a:off x="492743" y="729496"/>
            <a:ext cx="8275230" cy="5586780"/>
          </a:xfrm>
        </p:spPr>
      </p:pic>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88332" y="5739382"/>
            <a:ext cx="3051054" cy="893066"/>
          </a:xfrm>
          <a:prstGeom prst="rect">
            <a:avLst/>
          </a:prstGeom>
        </p:spPr>
      </p:pic>
    </p:spTree>
    <p:extLst>
      <p:ext uri="{BB962C8B-B14F-4D97-AF65-F5344CB8AC3E}">
        <p14:creationId xmlns:p14="http://schemas.microsoft.com/office/powerpoint/2010/main" val="178484928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1087420" cy="1325563"/>
          </a:xfrm>
        </p:spPr>
        <p:txBody>
          <a:bodyPr>
            <a:normAutofit/>
          </a:bodyPr>
          <a:lstStyle/>
          <a:p>
            <a:r>
              <a:rPr lang="en-US" sz="4000" dirty="0"/>
              <a:t>NIICAP Rewards Consistency </a:t>
            </a:r>
            <a:br>
              <a:rPr lang="en-US" sz="4000" dirty="0"/>
            </a:br>
            <a:r>
              <a:rPr lang="en-US" sz="4000" dirty="0"/>
              <a:t>&amp; Excellent Performance</a:t>
            </a:r>
          </a:p>
        </p:txBody>
      </p:sp>
      <p:sp>
        <p:nvSpPr>
          <p:cNvPr id="3" name="Content Placeholder 2"/>
          <p:cNvSpPr>
            <a:spLocks noGrp="1"/>
          </p:cNvSpPr>
          <p:nvPr>
            <p:ph idx="1"/>
          </p:nvPr>
        </p:nvSpPr>
        <p:spPr>
          <a:xfrm>
            <a:off x="838200" y="1825625"/>
            <a:ext cx="8759158" cy="4351338"/>
          </a:xfrm>
        </p:spPr>
        <p:txBody>
          <a:bodyPr>
            <a:normAutofit/>
          </a:bodyPr>
          <a:lstStyle/>
          <a:p>
            <a:r>
              <a:rPr lang="en-US" dirty="0">
                <a:latin typeface="+mj-lt"/>
              </a:rPr>
              <a:t>With the FIVE-Star recognition, NIICAP highlights those contractors consistently obtaining an audit score of 4 or 5. </a:t>
            </a:r>
          </a:p>
          <a:p>
            <a:r>
              <a:rPr lang="en-US" dirty="0">
                <a:latin typeface="+mj-lt"/>
              </a:rPr>
              <a:t>Facility/Project/Asset Owners can identify those contractors capable of not only passing the NIICAP audit, but who go above and beyond each time to make sure the application of their coatings is consistent and well executed. </a:t>
            </a:r>
          </a:p>
          <a:p>
            <a:r>
              <a:rPr lang="en-US" dirty="0">
                <a:latin typeface="+mj-lt"/>
              </a:rPr>
              <a:t>Contractors have an additional option for rising above the competition, in addition to obtaining a big discount in the renewal of the accreditation. </a:t>
            </a:r>
          </a:p>
        </p:txBody>
      </p:sp>
      <p:grpSp>
        <p:nvGrpSpPr>
          <p:cNvPr id="4" name="Group 3"/>
          <p:cNvGrpSpPr/>
          <p:nvPr/>
        </p:nvGrpSpPr>
        <p:grpSpPr>
          <a:xfrm>
            <a:off x="9066701" y="2022985"/>
            <a:ext cx="3125299" cy="3249485"/>
            <a:chOff x="8766242" y="2022985"/>
            <a:chExt cx="3125299" cy="3249485"/>
          </a:xfrm>
        </p:grpSpPr>
        <p:sp>
          <p:nvSpPr>
            <p:cNvPr id="5" name="5-Point Star 4"/>
            <p:cNvSpPr/>
            <p:nvPr/>
          </p:nvSpPr>
          <p:spPr>
            <a:xfrm>
              <a:off x="9519952" y="2022985"/>
              <a:ext cx="1689100" cy="1771338"/>
            </a:xfrm>
            <a:prstGeom prst="star5">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a:p>
          </p:txBody>
        </p:sp>
        <p:sp>
          <p:nvSpPr>
            <p:cNvPr id="6" name="TextBox 5"/>
            <p:cNvSpPr txBox="1"/>
            <p:nvPr/>
          </p:nvSpPr>
          <p:spPr>
            <a:xfrm>
              <a:off x="8766242" y="3949031"/>
              <a:ext cx="3125299" cy="1323439"/>
            </a:xfrm>
            <a:prstGeom prst="rect">
              <a:avLst/>
            </a:prstGeom>
            <a:noFill/>
          </p:spPr>
          <p:txBody>
            <a:bodyPr wrap="square" rtlCol="0">
              <a:spAutoFit/>
            </a:bodyPr>
            <a:lstStyle/>
            <a:p>
              <a:pPr algn="ctr"/>
              <a:r>
                <a:rPr lang="en-US" sz="4000" dirty="0">
                  <a:solidFill>
                    <a:srgbClr val="FFCC00"/>
                  </a:solidFill>
                  <a:latin typeface="Monotype Corsiva" panose="03010101010201010101" pitchFamily="66" charset="0"/>
                </a:rPr>
                <a:t>GOLD </a:t>
              </a:r>
            </a:p>
            <a:p>
              <a:pPr algn="ctr"/>
              <a:r>
                <a:rPr lang="en-US" sz="4000" dirty="0">
                  <a:solidFill>
                    <a:srgbClr val="FFCC00"/>
                  </a:solidFill>
                  <a:latin typeface="Monotype Corsiva" panose="03010101010201010101" pitchFamily="66" charset="0"/>
                </a:rPr>
                <a:t>STAR</a:t>
              </a:r>
            </a:p>
          </p:txBody>
        </p:sp>
      </p:grpSp>
    </p:spTree>
    <p:extLst>
      <p:ext uri="{BB962C8B-B14F-4D97-AF65-F5344CB8AC3E}">
        <p14:creationId xmlns:p14="http://schemas.microsoft.com/office/powerpoint/2010/main" val="43769702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a:t>Companies Specifying/Accepting NIICAP</a:t>
            </a:r>
          </a:p>
        </p:txBody>
      </p:sp>
      <p:sp>
        <p:nvSpPr>
          <p:cNvPr id="3" name="Content Placeholder 2"/>
          <p:cNvSpPr>
            <a:spLocks noGrp="1"/>
          </p:cNvSpPr>
          <p:nvPr>
            <p:ph idx="1"/>
          </p:nvPr>
        </p:nvSpPr>
        <p:spPr>
          <a:xfrm>
            <a:off x="690965" y="1959747"/>
            <a:ext cx="3610970" cy="4351338"/>
          </a:xfrm>
        </p:spPr>
        <p:txBody>
          <a:bodyPr>
            <a:normAutofit lnSpcReduction="10000"/>
          </a:bodyPr>
          <a:lstStyle/>
          <a:p>
            <a:r>
              <a:rPr lang="en-US" sz="3600" dirty="0">
                <a:latin typeface="+mj-lt"/>
              </a:rPr>
              <a:t>KOC</a:t>
            </a:r>
          </a:p>
          <a:p>
            <a:r>
              <a:rPr lang="en-US" sz="3600" dirty="0" err="1">
                <a:latin typeface="+mj-lt"/>
              </a:rPr>
              <a:t>Transcanada</a:t>
            </a:r>
            <a:r>
              <a:rPr lang="en-US" sz="3600" dirty="0">
                <a:latin typeface="+mj-lt"/>
              </a:rPr>
              <a:t> </a:t>
            </a:r>
          </a:p>
          <a:p>
            <a:r>
              <a:rPr lang="en-US" sz="3600" dirty="0">
                <a:latin typeface="+mj-lt"/>
              </a:rPr>
              <a:t>Marathon Petroleum</a:t>
            </a:r>
          </a:p>
          <a:p>
            <a:r>
              <a:rPr lang="en-US" sz="3600" dirty="0">
                <a:latin typeface="+mj-lt"/>
              </a:rPr>
              <a:t>Exxon Mobil </a:t>
            </a:r>
          </a:p>
          <a:p>
            <a:r>
              <a:rPr lang="en-US" sz="3600" dirty="0">
                <a:latin typeface="+mj-lt"/>
              </a:rPr>
              <a:t>DOW Chemical </a:t>
            </a:r>
          </a:p>
          <a:p>
            <a:r>
              <a:rPr lang="en-US" sz="3600" dirty="0">
                <a:latin typeface="+mj-lt"/>
              </a:rPr>
              <a:t>Enterprise Products</a:t>
            </a:r>
          </a:p>
          <a:p>
            <a:endParaRPr lang="en-US" sz="3600" dirty="0">
              <a:latin typeface="+mj-lt"/>
            </a:endParaRPr>
          </a:p>
        </p:txBody>
      </p:sp>
      <p:sp>
        <p:nvSpPr>
          <p:cNvPr id="4" name="TextBox 3"/>
          <p:cNvSpPr txBox="1"/>
          <p:nvPr/>
        </p:nvSpPr>
        <p:spPr>
          <a:xfrm>
            <a:off x="5012029" y="2051769"/>
            <a:ext cx="4612943" cy="2083647"/>
          </a:xfrm>
          <a:prstGeom prst="rect">
            <a:avLst/>
          </a:prstGeom>
        </p:spPr>
        <p:txBody>
          <a:bodyPr vert="horz" lIns="91440" tIns="45720" rIns="91440" bIns="45720" rtlCol="0">
            <a:noAutofit/>
          </a:bodyPr>
          <a:lstStyle>
            <a:lvl1pPr marL="228600" indent="-228600">
              <a:lnSpc>
                <a:spcPct val="90000"/>
              </a:lnSpc>
              <a:spcBef>
                <a:spcPts val="1000"/>
              </a:spcBef>
              <a:buFont typeface="Arial" panose="020B0604020202020204" pitchFamily="34" charset="0"/>
              <a:buChar char="•"/>
              <a:defRPr sz="2800">
                <a:latin typeface="+mj-lt"/>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sz="3600" dirty="0"/>
              <a:t>Sumitomo Heavy Industries</a:t>
            </a:r>
          </a:p>
          <a:p>
            <a:r>
              <a:rPr lang="en-US" sz="3600" dirty="0"/>
              <a:t>Texas Department of Transportation</a:t>
            </a:r>
          </a:p>
          <a:p>
            <a:r>
              <a:rPr lang="en-US" sz="3600" dirty="0"/>
              <a:t>Ramsey Water Company</a:t>
            </a:r>
          </a:p>
          <a:p>
            <a:r>
              <a:rPr lang="en-US" sz="3600" dirty="0"/>
              <a:t>Enbridge Energy</a:t>
            </a:r>
          </a:p>
        </p:txBody>
      </p:sp>
    </p:spTree>
    <p:extLst>
      <p:ext uri="{BB962C8B-B14F-4D97-AF65-F5344CB8AC3E}">
        <p14:creationId xmlns:p14="http://schemas.microsoft.com/office/powerpoint/2010/main" val="357507910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Global Delivery</a:t>
            </a:r>
          </a:p>
        </p:txBody>
      </p:sp>
      <p:sp>
        <p:nvSpPr>
          <p:cNvPr id="3" name="Content Placeholder 2"/>
          <p:cNvSpPr>
            <a:spLocks noGrp="1"/>
          </p:cNvSpPr>
          <p:nvPr>
            <p:ph idx="1"/>
          </p:nvPr>
        </p:nvSpPr>
        <p:spPr/>
        <p:txBody>
          <a:bodyPr>
            <a:normAutofit/>
          </a:bodyPr>
          <a:lstStyle/>
          <a:p>
            <a:r>
              <a:rPr lang="en-US" sz="3600" dirty="0">
                <a:latin typeface="+mj-lt"/>
              </a:rPr>
              <a:t>Regional Consideration of Standards Content</a:t>
            </a:r>
          </a:p>
          <a:p>
            <a:r>
              <a:rPr lang="en-US" sz="3600" dirty="0">
                <a:latin typeface="+mj-lt"/>
              </a:rPr>
              <a:t>Logistics of Auditing</a:t>
            </a:r>
          </a:p>
        </p:txBody>
      </p:sp>
    </p:spTree>
    <p:extLst>
      <p:ext uri="{BB962C8B-B14F-4D97-AF65-F5344CB8AC3E}">
        <p14:creationId xmlns:p14="http://schemas.microsoft.com/office/powerpoint/2010/main" val="268655454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3">
            <a:extLst>
              <a:ext uri="{28A0092B-C50C-407E-A947-70E740481C1C}">
                <a14:useLocalDpi xmlns:a14="http://schemas.microsoft.com/office/drawing/2010/main" val="0"/>
              </a:ext>
            </a:extLst>
          </a:blip>
          <a:srcRect b="20279"/>
          <a:stretch/>
        </p:blipFill>
        <p:spPr>
          <a:xfrm>
            <a:off x="3859219" y="1214078"/>
            <a:ext cx="3996522" cy="1716050"/>
          </a:xfrm>
          <a:prstGeom prst="rect">
            <a:avLst/>
          </a:prstGeom>
        </p:spPr>
      </p:pic>
      <p:sp>
        <p:nvSpPr>
          <p:cNvPr id="5" name="Subtitle 2"/>
          <p:cNvSpPr txBox="1">
            <a:spLocks/>
          </p:cNvSpPr>
          <p:nvPr/>
        </p:nvSpPr>
        <p:spPr>
          <a:xfrm>
            <a:off x="2571750" y="4171949"/>
            <a:ext cx="5908674" cy="779661"/>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endParaRPr lang="en-US" sz="3600" dirty="0"/>
          </a:p>
        </p:txBody>
      </p:sp>
      <p:sp>
        <p:nvSpPr>
          <p:cNvPr id="2" name="Subtitle 1"/>
          <p:cNvSpPr>
            <a:spLocks noGrp="1"/>
          </p:cNvSpPr>
          <p:nvPr>
            <p:ph type="subTitle" idx="1"/>
          </p:nvPr>
        </p:nvSpPr>
        <p:spPr>
          <a:xfrm>
            <a:off x="1591861" y="5202238"/>
            <a:ext cx="9144000" cy="1655762"/>
          </a:xfrm>
        </p:spPr>
        <p:txBody>
          <a:bodyPr>
            <a:normAutofit/>
          </a:bodyPr>
          <a:lstStyle/>
          <a:p>
            <a:r>
              <a:rPr lang="en-US" sz="4800" dirty="0">
                <a:latin typeface="Century Gothic" panose="020B0502020202020204" pitchFamily="34" charset="0"/>
                <a:cs typeface="MV Boli" panose="02000500030200090000" pitchFamily="2" charset="0"/>
              </a:rPr>
              <a:t>THANK  YOU</a:t>
            </a:r>
          </a:p>
        </p:txBody>
      </p:sp>
      <p:sp>
        <p:nvSpPr>
          <p:cNvPr id="6" name="Subtitle 1"/>
          <p:cNvSpPr txBox="1">
            <a:spLocks/>
          </p:cNvSpPr>
          <p:nvPr/>
        </p:nvSpPr>
        <p:spPr>
          <a:xfrm>
            <a:off x="1591861" y="3546476"/>
            <a:ext cx="9144000" cy="1655762"/>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4000" dirty="0">
                <a:latin typeface="Century Gothic" panose="020B0502020202020204" pitchFamily="34" charset="0"/>
                <a:cs typeface="MV Boli" panose="02000500030200090000" pitchFamily="2" charset="0"/>
              </a:rPr>
              <a:t>niicap.net</a:t>
            </a:r>
          </a:p>
        </p:txBody>
      </p:sp>
    </p:spTree>
    <p:extLst>
      <p:ext uri="{BB962C8B-B14F-4D97-AF65-F5344CB8AC3E}">
        <p14:creationId xmlns:p14="http://schemas.microsoft.com/office/powerpoint/2010/main" val="282507126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Content Placeholder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889" y="-116483"/>
            <a:ext cx="12261890" cy="6974483"/>
          </a:xfrm>
          <a:prstGeom prst="rect">
            <a:avLst/>
          </a:prstGeom>
        </p:spPr>
      </p:pic>
      <p:sp>
        <p:nvSpPr>
          <p:cNvPr id="5" name="Title 3"/>
          <p:cNvSpPr txBox="1">
            <a:spLocks/>
          </p:cNvSpPr>
          <p:nvPr/>
        </p:nvSpPr>
        <p:spPr>
          <a:xfrm>
            <a:off x="1905000" y="76200"/>
            <a:ext cx="8610600" cy="114300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b="1" dirty="0">
                <a:latin typeface="Arial" pitchFamily="34" charset="0"/>
                <a:cs typeface="Arial" pitchFamily="34" charset="0"/>
              </a:rPr>
              <a:t>Serving Members Worldwide</a:t>
            </a:r>
          </a:p>
        </p:txBody>
      </p:sp>
      <p:pic>
        <p:nvPicPr>
          <p:cNvPr id="6" name="Picture 2" descr="C:\Users\areich\AppData\Local\Microsoft\Windows\Temporary Internet Files\Content.Outlook\2GPLQ6V3\NACE_locations_Map_Nov15-01.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524002" y="1064028"/>
            <a:ext cx="8732463" cy="484632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8357054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524001" y="1"/>
            <a:ext cx="9143999" cy="7065817"/>
          </a:xfrm>
        </p:spPr>
      </p:pic>
      <p:sp>
        <p:nvSpPr>
          <p:cNvPr id="9" name="Title 3"/>
          <p:cNvSpPr>
            <a:spLocks noGrp="1"/>
          </p:cNvSpPr>
          <p:nvPr>
            <p:ph type="title"/>
          </p:nvPr>
        </p:nvSpPr>
        <p:spPr>
          <a:xfrm>
            <a:off x="1905000" y="76200"/>
            <a:ext cx="8610600" cy="1143000"/>
          </a:xfrm>
        </p:spPr>
        <p:txBody>
          <a:bodyPr>
            <a:noAutofit/>
          </a:bodyPr>
          <a:lstStyle/>
          <a:p>
            <a:pPr algn="ctr"/>
            <a:r>
              <a:rPr lang="en-US" sz="3600" b="1" dirty="0">
                <a:latin typeface="Arial" pitchFamily="34" charset="0"/>
                <a:cs typeface="Arial" pitchFamily="34" charset="0"/>
              </a:rPr>
              <a:t>Industry Sectors Served by </a:t>
            </a:r>
            <a:br>
              <a:rPr lang="en-US" sz="3600" b="1" dirty="0">
                <a:latin typeface="Arial" pitchFamily="34" charset="0"/>
                <a:cs typeface="Arial" pitchFamily="34" charset="0"/>
              </a:rPr>
            </a:br>
            <a:r>
              <a:rPr lang="en-US" sz="3600" b="1" dirty="0">
                <a:latin typeface="Arial" pitchFamily="34" charset="0"/>
                <a:cs typeface="Arial" pitchFamily="34" charset="0"/>
              </a:rPr>
              <a:t>NACE Members Today</a:t>
            </a:r>
          </a:p>
        </p:txBody>
      </p:sp>
      <p:sp>
        <p:nvSpPr>
          <p:cNvPr id="20" name="AutoShape 14" descr="http://www.google.com/url?sa=i&amp;source=images&amp;cd=&amp;docid=LXg3j96r8F41AM&amp;tbnid=fXoj3VgyZhhhjM:&amp;ved=0CAUQjBw4UA&amp;url=http%3A%2F%2Fproducts.schneider-electric.us%2Ftasks%2Fsites%2FProducts%2Fassets%2FImage%2FServices%2FUtility_pic.jpg&amp;ei=tc_WUsH-BqGI2AWeyYDwBw&amp;psig=AFQjCNEboS_QACoAIi95ox_BQZm-p3oLEw&amp;ust=1389895989184820"/>
          <p:cNvSpPr>
            <a:spLocks noChangeAspect="1" noChangeArrowheads="1"/>
          </p:cNvSpPr>
          <p:nvPr/>
        </p:nvSpPr>
        <p:spPr bwMode="auto">
          <a:xfrm>
            <a:off x="1587500" y="-136525"/>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 name="AutoShape 16" descr="http://www.google.com/url?sa=i&amp;source=images&amp;cd=&amp;docid=LXg3j96r8F41AM&amp;tbnid=fXoj3VgyZhhhjM:&amp;ved=0CAUQjBw4UA&amp;url=http%3A%2F%2Fproducts.schneider-electric.us%2Ftasks%2Fsites%2FProducts%2Fassets%2FImage%2FServices%2FUtility_pic.jpg&amp;ei=tc_WUsH-BqGI2AWeyYDwBw&amp;psig=AFQjCNEboS_QACoAIi95ox_BQZm-p3oLEw&amp;ust=1389895989184820"/>
          <p:cNvSpPr>
            <a:spLocks noChangeAspect="1" noChangeArrowheads="1"/>
          </p:cNvSpPr>
          <p:nvPr/>
        </p:nvSpPr>
        <p:spPr bwMode="auto">
          <a:xfrm>
            <a:off x="1739900" y="15875"/>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 name="AutoShape 18" descr="http://www.google.com/url?sa=i&amp;source=images&amp;cd=&amp;docid=LXg3j96r8F41AM&amp;tbnid=fXoj3VgyZhhhjM:&amp;ved=0CAUQjBw4UA&amp;url=http%3A%2F%2Fproducts.schneider-electric.us%2Ftasks%2Fsites%2FProducts%2Fassets%2FImage%2FServices%2FUtility_pic.jpg&amp;ei=tc_WUsH-BqGI2AWeyYDwBw&amp;psig=AFQjCNEboS_QACoAIi95ox_BQZm-p3oLEw&amp;ust=1389895989184820"/>
          <p:cNvSpPr>
            <a:spLocks noChangeAspect="1" noChangeArrowheads="1"/>
          </p:cNvSpPr>
          <p:nvPr/>
        </p:nvSpPr>
        <p:spPr bwMode="auto">
          <a:xfrm>
            <a:off x="1892300" y="168275"/>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 name="AutoShape 20" descr="http://www.google.com/url?sa=i&amp;source=images&amp;cd=&amp;docid=LXg3j96r8F41AM&amp;tbnid=fXoj3VgyZhhhjM:&amp;ved=0CAUQjBw4UA&amp;url=http%3A%2F%2Fproducts.schneider-electric.us%2Ftasks%2Fsites%2FProducts%2Fassets%2FImage%2FServices%2FUtility_pic.jpg&amp;ei=tc_WUsH-BqGI2AWeyYDwBw&amp;psig=AFQjCNEboS_QACoAIi95ox_BQZm-p3oLEw&amp;ust=1389895989184820"/>
          <p:cNvSpPr>
            <a:spLocks noChangeAspect="1" noChangeArrowheads="1"/>
          </p:cNvSpPr>
          <p:nvPr/>
        </p:nvSpPr>
        <p:spPr bwMode="auto">
          <a:xfrm>
            <a:off x="2044700" y="320675"/>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25" name="Content Placeholder 3">
            <a:extLst>
              <a:ext uri="{FF2B5EF4-FFF2-40B4-BE49-F238E27FC236}">
                <a16:creationId xmlns:a16="http://schemas.microsoft.com/office/drawing/2014/main" id="{776B9D25-1EA8-4195-BB29-E51A3549CC7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297" y="15875"/>
            <a:ext cx="12151231" cy="7130423"/>
          </a:xfrm>
          <a:prstGeom prst="rect">
            <a:avLst/>
          </a:prstGeom>
        </p:spPr>
      </p:pic>
      <p:pic>
        <p:nvPicPr>
          <p:cNvPr id="26" name="Picture 25">
            <a:extLst>
              <a:ext uri="{FF2B5EF4-FFF2-40B4-BE49-F238E27FC236}">
                <a16:creationId xmlns:a16="http://schemas.microsoft.com/office/drawing/2014/main" id="{1B30AA3A-0BFC-43C5-8242-2789D59FB07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543333" y="2385225"/>
            <a:ext cx="7333934" cy="3666967"/>
          </a:xfrm>
          <a:prstGeom prst="rect">
            <a:avLst/>
          </a:prstGeom>
        </p:spPr>
      </p:pic>
      <p:sp>
        <p:nvSpPr>
          <p:cNvPr id="28" name="Title 3">
            <a:extLst>
              <a:ext uri="{FF2B5EF4-FFF2-40B4-BE49-F238E27FC236}">
                <a16:creationId xmlns:a16="http://schemas.microsoft.com/office/drawing/2014/main" id="{63EDA551-8CB4-4AD5-819F-F5556E6ED176}"/>
              </a:ext>
            </a:extLst>
          </p:cNvPr>
          <p:cNvSpPr txBox="1">
            <a:spLocks/>
          </p:cNvSpPr>
          <p:nvPr/>
        </p:nvSpPr>
        <p:spPr>
          <a:xfrm>
            <a:off x="1892300" y="228600"/>
            <a:ext cx="8610600" cy="114300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b="1" dirty="0">
                <a:latin typeface="Arial" pitchFamily="34" charset="0"/>
                <a:cs typeface="Arial" pitchFamily="34" charset="0"/>
              </a:rPr>
              <a:t>Industry Sectors Served by </a:t>
            </a:r>
            <a:br>
              <a:rPr lang="en-US" sz="3600" b="1" dirty="0">
                <a:latin typeface="Arial" pitchFamily="34" charset="0"/>
                <a:cs typeface="Arial" pitchFamily="34" charset="0"/>
              </a:rPr>
            </a:br>
            <a:r>
              <a:rPr lang="en-US" sz="3600" b="1" dirty="0">
                <a:latin typeface="Arial" pitchFamily="34" charset="0"/>
                <a:cs typeface="Arial" pitchFamily="34" charset="0"/>
              </a:rPr>
              <a:t>NACE Members Today</a:t>
            </a:r>
          </a:p>
        </p:txBody>
      </p:sp>
    </p:spTree>
    <p:extLst>
      <p:ext uri="{BB962C8B-B14F-4D97-AF65-F5344CB8AC3E}">
        <p14:creationId xmlns:p14="http://schemas.microsoft.com/office/powerpoint/2010/main" val="338920204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Content Placeholder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8241" y="0"/>
            <a:ext cx="12250242" cy="6867425"/>
          </a:xfrm>
          <a:prstGeom prst="rect">
            <a:avLst/>
          </a:prstGeom>
        </p:spPr>
      </p:pic>
      <p:sp>
        <p:nvSpPr>
          <p:cNvPr id="5" name="Rectangle 4"/>
          <p:cNvSpPr/>
          <p:nvPr/>
        </p:nvSpPr>
        <p:spPr>
          <a:xfrm>
            <a:off x="1808017" y="1965694"/>
            <a:ext cx="8575964" cy="3508653"/>
          </a:xfrm>
          <a:prstGeom prst="rect">
            <a:avLst/>
          </a:prstGeom>
        </p:spPr>
        <p:txBody>
          <a:bodyPr wrap="square">
            <a:spAutoFit/>
          </a:bodyPr>
          <a:lstStyle/>
          <a:p>
            <a:pPr>
              <a:buClr>
                <a:srgbClr val="0070C0"/>
              </a:buClr>
            </a:pPr>
            <a:r>
              <a:rPr lang="en-US" sz="4000" b="1" dirty="0">
                <a:solidFill>
                  <a:srgbClr val="000099"/>
                </a:solidFill>
                <a:latin typeface="Arial" pitchFamily="34" charset="0"/>
                <a:cs typeface="Arial" pitchFamily="34" charset="0"/>
              </a:rPr>
              <a:t>15+</a:t>
            </a:r>
            <a:r>
              <a:rPr lang="en-US" sz="2600" b="1" dirty="0">
                <a:solidFill>
                  <a:srgbClr val="05080B"/>
                </a:solidFill>
                <a:latin typeface="Arial" pitchFamily="34" charset="0"/>
                <a:cs typeface="Arial" pitchFamily="34" charset="0"/>
              </a:rPr>
              <a:t>	I</a:t>
            </a:r>
            <a:r>
              <a:rPr lang="en-US" sz="2800" b="1" dirty="0">
                <a:solidFill>
                  <a:srgbClr val="05080B"/>
                </a:solidFill>
                <a:latin typeface="Arial" pitchFamily="34" charset="0"/>
                <a:cs typeface="Arial" pitchFamily="34" charset="0"/>
              </a:rPr>
              <a:t>ndustry events and conferences annually</a:t>
            </a:r>
          </a:p>
          <a:p>
            <a:pPr>
              <a:buClr>
                <a:srgbClr val="0070C0"/>
              </a:buClr>
            </a:pPr>
            <a:r>
              <a:rPr lang="en-US" sz="4000" b="1" dirty="0">
                <a:solidFill>
                  <a:srgbClr val="000099"/>
                </a:solidFill>
                <a:latin typeface="Arial" pitchFamily="34" charset="0"/>
                <a:cs typeface="Arial" pitchFamily="34" charset="0"/>
              </a:rPr>
              <a:t>26</a:t>
            </a:r>
            <a:r>
              <a:rPr lang="en-US" sz="4400" b="1" dirty="0">
                <a:solidFill>
                  <a:srgbClr val="05080B"/>
                </a:solidFill>
                <a:latin typeface="Arial" pitchFamily="34" charset="0"/>
                <a:cs typeface="Arial" pitchFamily="34" charset="0"/>
              </a:rPr>
              <a:t>	</a:t>
            </a:r>
            <a:r>
              <a:rPr lang="en-US" sz="2800" b="1" dirty="0">
                <a:solidFill>
                  <a:srgbClr val="05080B"/>
                </a:solidFill>
                <a:latin typeface="Arial" pitchFamily="34" charset="0"/>
                <a:cs typeface="Arial" pitchFamily="34" charset="0"/>
              </a:rPr>
              <a:t>NACE Institute certification programs</a:t>
            </a:r>
          </a:p>
          <a:p>
            <a:pPr>
              <a:buClr>
                <a:srgbClr val="0070C0"/>
              </a:buClr>
            </a:pPr>
            <a:r>
              <a:rPr lang="en-US" sz="4000" b="1" dirty="0">
                <a:solidFill>
                  <a:srgbClr val="000099"/>
                </a:solidFill>
                <a:latin typeface="Arial" pitchFamily="34" charset="0"/>
                <a:cs typeface="Arial" pitchFamily="34" charset="0"/>
              </a:rPr>
              <a:t>34</a:t>
            </a:r>
            <a:r>
              <a:rPr lang="en-US" sz="3200" b="1" dirty="0">
                <a:solidFill>
                  <a:srgbClr val="05080B"/>
                </a:solidFill>
                <a:latin typeface="Arial" pitchFamily="34" charset="0"/>
                <a:cs typeface="Arial" pitchFamily="34" charset="0"/>
              </a:rPr>
              <a:t>	</a:t>
            </a:r>
            <a:r>
              <a:rPr lang="en-US" sz="2800" b="1" dirty="0">
                <a:solidFill>
                  <a:srgbClr val="05080B"/>
                </a:solidFill>
                <a:latin typeface="Arial" pitchFamily="34" charset="0"/>
                <a:cs typeface="Arial" pitchFamily="34" charset="0"/>
              </a:rPr>
              <a:t>Corrosion courses and training programs</a:t>
            </a:r>
          </a:p>
          <a:p>
            <a:pPr>
              <a:buClr>
                <a:srgbClr val="0070C0"/>
              </a:buClr>
            </a:pPr>
            <a:r>
              <a:rPr lang="en-US" sz="4000" b="1" dirty="0">
                <a:solidFill>
                  <a:srgbClr val="000099"/>
                </a:solidFill>
                <a:latin typeface="Arial" pitchFamily="34" charset="0"/>
                <a:cs typeface="Arial" pitchFamily="34" charset="0"/>
              </a:rPr>
              <a:t>220</a:t>
            </a:r>
            <a:r>
              <a:rPr lang="en-US" sz="2800" b="1" dirty="0">
                <a:solidFill>
                  <a:srgbClr val="05080B"/>
                </a:solidFill>
                <a:latin typeface="Arial" pitchFamily="34" charset="0"/>
                <a:cs typeface="Arial" pitchFamily="34" charset="0"/>
              </a:rPr>
              <a:t>	Standards and technical committee reports</a:t>
            </a:r>
            <a:endParaRPr lang="en-US" sz="2800" b="1" dirty="0">
              <a:latin typeface="Arial" pitchFamily="34" charset="0"/>
              <a:cs typeface="Arial" pitchFamily="34" charset="0"/>
            </a:endParaRPr>
          </a:p>
          <a:p>
            <a:pPr>
              <a:buClr>
                <a:srgbClr val="0070C0"/>
              </a:buClr>
            </a:pPr>
            <a:r>
              <a:rPr lang="en-US" sz="4000" b="1" dirty="0">
                <a:solidFill>
                  <a:srgbClr val="000099"/>
                </a:solidFill>
                <a:latin typeface="Arial" pitchFamily="34" charset="0"/>
                <a:cs typeface="Arial" pitchFamily="34" charset="0"/>
              </a:rPr>
              <a:t>350</a:t>
            </a:r>
            <a:r>
              <a:rPr lang="en-US" sz="2800" b="1" dirty="0">
                <a:latin typeface="Arial" pitchFamily="34" charset="0"/>
                <a:cs typeface="Arial" pitchFamily="34" charset="0"/>
              </a:rPr>
              <a:t>	Certified instructors worldwide</a:t>
            </a:r>
          </a:p>
          <a:p>
            <a:pPr marL="285750" indent="-285750">
              <a:buFont typeface="Arial" pitchFamily="34" charset="0"/>
              <a:buChar char="•"/>
            </a:pPr>
            <a:endParaRPr lang="en-US" dirty="0"/>
          </a:p>
        </p:txBody>
      </p:sp>
      <p:sp>
        <p:nvSpPr>
          <p:cNvPr id="6" name="Title 1"/>
          <p:cNvSpPr txBox="1">
            <a:spLocks/>
          </p:cNvSpPr>
          <p:nvPr/>
        </p:nvSpPr>
        <p:spPr>
          <a:xfrm>
            <a:off x="1532659" y="52756"/>
            <a:ext cx="9144000" cy="11430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b="1" dirty="0">
                <a:latin typeface="Arial" pitchFamily="34" charset="0"/>
                <a:cs typeface="Arial" pitchFamily="34" charset="0"/>
              </a:rPr>
              <a:t>Corrosion Industry Support</a:t>
            </a:r>
          </a:p>
        </p:txBody>
      </p:sp>
    </p:spTree>
    <p:extLst>
      <p:ext uri="{BB962C8B-B14F-4D97-AF65-F5344CB8AC3E}">
        <p14:creationId xmlns:p14="http://schemas.microsoft.com/office/powerpoint/2010/main" val="77846462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3"/>
          <a:srcRect l="61754" t="14463" r="12061" b="67031"/>
          <a:stretch/>
        </p:blipFill>
        <p:spPr>
          <a:xfrm>
            <a:off x="3257725" y="107418"/>
            <a:ext cx="7996990" cy="1766156"/>
          </a:xfrm>
          <a:prstGeom prst="rect">
            <a:avLst/>
          </a:prstGeom>
        </p:spPr>
      </p:pic>
      <p:pic>
        <p:nvPicPr>
          <p:cNvPr id="4" name="Picture 3"/>
          <p:cNvPicPr>
            <a:picLocks noChangeAspect="1"/>
          </p:cNvPicPr>
          <p:nvPr/>
        </p:nvPicPr>
        <p:blipFill rotWithShape="1">
          <a:blip r:embed="rId3"/>
          <a:srcRect l="61754" t="37471" r="12061" b="43463"/>
          <a:stretch/>
        </p:blipFill>
        <p:spPr>
          <a:xfrm>
            <a:off x="3280112" y="2400986"/>
            <a:ext cx="7996990" cy="1819656"/>
          </a:xfrm>
          <a:prstGeom prst="rect">
            <a:avLst/>
          </a:prstGeom>
        </p:spPr>
      </p:pic>
      <p:grpSp>
        <p:nvGrpSpPr>
          <p:cNvPr id="9" name="Group 8"/>
          <p:cNvGrpSpPr/>
          <p:nvPr/>
        </p:nvGrpSpPr>
        <p:grpSpPr>
          <a:xfrm>
            <a:off x="3280112" y="4633486"/>
            <a:ext cx="7996990" cy="1723304"/>
            <a:chOff x="3280112" y="4633486"/>
            <a:chExt cx="7996990" cy="1723304"/>
          </a:xfrm>
        </p:grpSpPr>
        <p:pic>
          <p:nvPicPr>
            <p:cNvPr id="6" name="Picture 5"/>
            <p:cNvPicPr>
              <a:picLocks noChangeAspect="1"/>
            </p:cNvPicPr>
            <p:nvPr/>
          </p:nvPicPr>
          <p:blipFill rotWithShape="1">
            <a:blip r:embed="rId3"/>
            <a:srcRect l="61754" t="61328" r="12061" b="20616"/>
            <a:stretch/>
          </p:blipFill>
          <p:spPr>
            <a:xfrm>
              <a:off x="3280112" y="4633486"/>
              <a:ext cx="7996990" cy="1723304"/>
            </a:xfrm>
            <a:prstGeom prst="rect">
              <a:avLst/>
            </a:prstGeom>
          </p:spPr>
        </p:pic>
        <p:sp>
          <p:nvSpPr>
            <p:cNvPr id="2" name="TextBox 1"/>
            <p:cNvSpPr txBox="1"/>
            <p:nvPr/>
          </p:nvSpPr>
          <p:spPr>
            <a:xfrm>
              <a:off x="3617871" y="6046554"/>
              <a:ext cx="2798064" cy="310236"/>
            </a:xfrm>
            <a:prstGeom prst="rect">
              <a:avLst/>
            </a:prstGeom>
            <a:solidFill>
              <a:schemeClr val="bg1">
                <a:lumMod val="95000"/>
              </a:schemeClr>
            </a:solidFill>
          </p:spPr>
          <p:txBody>
            <a:bodyPr wrap="square" rtlCol="0">
              <a:spAutoFit/>
            </a:bodyPr>
            <a:lstStyle/>
            <a:p>
              <a:endParaRPr lang="en-US" dirty="0"/>
            </a:p>
          </p:txBody>
        </p:sp>
      </p:grpSp>
      <p:sp>
        <p:nvSpPr>
          <p:cNvPr id="8" name="TextBox 7"/>
          <p:cNvSpPr txBox="1"/>
          <p:nvPr/>
        </p:nvSpPr>
        <p:spPr>
          <a:xfrm>
            <a:off x="22311" y="1037560"/>
            <a:ext cx="3257801" cy="4401205"/>
          </a:xfrm>
          <a:prstGeom prst="rect">
            <a:avLst/>
          </a:prstGeom>
          <a:noFill/>
        </p:spPr>
        <p:txBody>
          <a:bodyPr wrap="square" rtlCol="0">
            <a:spAutoFit/>
          </a:bodyPr>
          <a:lstStyle/>
          <a:p>
            <a:r>
              <a:rPr lang="en-US" sz="4000" dirty="0">
                <a:latin typeface="+mj-lt"/>
              </a:rPr>
              <a:t>Why Does Industry Want Quality Accreditation Programs for Industrial Paint Contractors?</a:t>
            </a:r>
          </a:p>
        </p:txBody>
      </p:sp>
    </p:spTree>
    <p:extLst>
      <p:ext uri="{BB962C8B-B14F-4D97-AF65-F5344CB8AC3E}">
        <p14:creationId xmlns:p14="http://schemas.microsoft.com/office/powerpoint/2010/main" val="91507543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2456597" y="1803511"/>
            <a:ext cx="9021170" cy="954107"/>
          </a:xfrm>
          <a:prstGeom prst="rect">
            <a:avLst/>
          </a:prstGeom>
        </p:spPr>
        <p:txBody>
          <a:bodyPr wrap="square">
            <a:spAutoFit/>
          </a:bodyPr>
          <a:lstStyle/>
          <a:p>
            <a:r>
              <a:rPr lang="en-US" sz="2800" b="1" dirty="0">
                <a:solidFill>
                  <a:srgbClr val="333333"/>
                </a:solidFill>
                <a:latin typeface="+mj-lt"/>
              </a:rPr>
              <a:t>AS-1 is the Foundation and Prerequisite for </a:t>
            </a:r>
          </a:p>
          <a:p>
            <a:r>
              <a:rPr lang="en-US" sz="2800" b="1" dirty="0">
                <a:solidFill>
                  <a:srgbClr val="333333"/>
                </a:solidFill>
                <a:latin typeface="+mj-lt"/>
              </a:rPr>
              <a:t>Any NIICAP Accreditation</a:t>
            </a:r>
            <a:endParaRPr lang="en-US" sz="2800" b="1" i="0" dirty="0">
              <a:solidFill>
                <a:srgbClr val="333333"/>
              </a:solidFill>
              <a:effectLst/>
              <a:latin typeface="+mj-lt"/>
            </a:endParaRPr>
          </a:p>
        </p:txBody>
      </p:sp>
      <p:sp>
        <p:nvSpPr>
          <p:cNvPr id="10" name="Rectangle 9"/>
          <p:cNvSpPr/>
          <p:nvPr/>
        </p:nvSpPr>
        <p:spPr>
          <a:xfrm>
            <a:off x="2456597" y="3120378"/>
            <a:ext cx="7588157" cy="954107"/>
          </a:xfrm>
          <a:prstGeom prst="rect">
            <a:avLst/>
          </a:prstGeom>
        </p:spPr>
        <p:txBody>
          <a:bodyPr wrap="square">
            <a:spAutoFit/>
          </a:bodyPr>
          <a:lstStyle/>
          <a:p>
            <a:r>
              <a:rPr lang="en-US" sz="2800" b="1" dirty="0">
                <a:solidFill>
                  <a:srgbClr val="333333"/>
                </a:solidFill>
                <a:latin typeface="+mj-lt"/>
              </a:rPr>
              <a:t>AS-2 Hazardous Waste Removal and </a:t>
            </a:r>
          </a:p>
          <a:p>
            <a:r>
              <a:rPr lang="en-US" sz="2800" b="1" dirty="0">
                <a:solidFill>
                  <a:srgbClr val="333333"/>
                </a:solidFill>
                <a:latin typeface="+mj-lt"/>
              </a:rPr>
              <a:t>Management Accreditation Auditing</a:t>
            </a:r>
          </a:p>
        </p:txBody>
      </p:sp>
      <p:sp>
        <p:nvSpPr>
          <p:cNvPr id="11" name="Rectangle 10"/>
          <p:cNvSpPr/>
          <p:nvPr/>
        </p:nvSpPr>
        <p:spPr>
          <a:xfrm>
            <a:off x="2456597" y="4637847"/>
            <a:ext cx="7615453" cy="954107"/>
          </a:xfrm>
          <a:prstGeom prst="rect">
            <a:avLst/>
          </a:prstGeom>
        </p:spPr>
        <p:txBody>
          <a:bodyPr wrap="square">
            <a:spAutoFit/>
          </a:bodyPr>
          <a:lstStyle/>
          <a:p>
            <a:r>
              <a:rPr lang="en-US" sz="2800" b="1" dirty="0">
                <a:solidFill>
                  <a:srgbClr val="333333"/>
                </a:solidFill>
                <a:latin typeface="+mj-lt"/>
              </a:rPr>
              <a:t>AS-3 In-House Applicator Trade Skills </a:t>
            </a:r>
          </a:p>
          <a:p>
            <a:r>
              <a:rPr lang="en-US" sz="2800" b="1" dirty="0">
                <a:solidFill>
                  <a:srgbClr val="333333"/>
                </a:solidFill>
                <a:latin typeface="+mj-lt"/>
              </a:rPr>
              <a:t>Training Accreditation Auditing</a:t>
            </a:r>
          </a:p>
        </p:txBody>
      </p:sp>
      <p:sp>
        <p:nvSpPr>
          <p:cNvPr id="12" name="TextBox 11"/>
          <p:cNvSpPr txBox="1"/>
          <p:nvPr/>
        </p:nvSpPr>
        <p:spPr>
          <a:xfrm>
            <a:off x="1013144" y="332083"/>
            <a:ext cx="9703559" cy="1323439"/>
          </a:xfrm>
          <a:prstGeom prst="rect">
            <a:avLst/>
          </a:prstGeom>
          <a:noFill/>
        </p:spPr>
        <p:txBody>
          <a:bodyPr wrap="square" rtlCol="0">
            <a:spAutoFit/>
          </a:bodyPr>
          <a:lstStyle/>
          <a:p>
            <a:pPr algn="ctr"/>
            <a:r>
              <a:rPr lang="en-US" sz="4000" dirty="0"/>
              <a:t>NIICAP ACCREDITATION PROGRAM </a:t>
            </a:r>
          </a:p>
          <a:p>
            <a:pPr algn="ctr"/>
            <a:r>
              <a:rPr lang="en-US" sz="4000" dirty="0"/>
              <a:t>4 Available Designations</a:t>
            </a:r>
          </a:p>
        </p:txBody>
      </p:sp>
      <p:pic>
        <p:nvPicPr>
          <p:cNvPr id="13" name="Picture 12"/>
          <p:cNvPicPr>
            <a:picLocks noChangeAspect="1"/>
          </p:cNvPicPr>
          <p:nvPr/>
        </p:nvPicPr>
        <p:blipFill rotWithShape="1">
          <a:blip r:embed="rId2"/>
          <a:srcRect l="49631" t="27411" r="42326" b="55253"/>
          <a:stretch/>
        </p:blipFill>
        <p:spPr>
          <a:xfrm>
            <a:off x="1013144" y="1728435"/>
            <a:ext cx="1042148" cy="1336369"/>
          </a:xfrm>
          <a:prstGeom prst="rect">
            <a:avLst/>
          </a:prstGeom>
        </p:spPr>
      </p:pic>
      <p:pic>
        <p:nvPicPr>
          <p:cNvPr id="14" name="Picture 13"/>
          <p:cNvPicPr>
            <a:picLocks noChangeAspect="1"/>
          </p:cNvPicPr>
          <p:nvPr/>
        </p:nvPicPr>
        <p:blipFill rotWithShape="1">
          <a:blip r:embed="rId3"/>
          <a:srcRect l="49881" t="27115" r="42403" b="54364"/>
          <a:stretch/>
        </p:blipFill>
        <p:spPr>
          <a:xfrm>
            <a:off x="1094595" y="3059691"/>
            <a:ext cx="1042254" cy="1469265"/>
          </a:xfrm>
          <a:prstGeom prst="rect">
            <a:avLst/>
          </a:prstGeom>
        </p:spPr>
      </p:pic>
      <p:pic>
        <p:nvPicPr>
          <p:cNvPr id="15" name="Picture 14"/>
          <p:cNvPicPr>
            <a:picLocks noChangeAspect="1"/>
          </p:cNvPicPr>
          <p:nvPr/>
        </p:nvPicPr>
        <p:blipFill rotWithShape="1">
          <a:blip r:embed="rId4"/>
          <a:srcRect l="48756" t="26151" r="42324" b="53698"/>
          <a:stretch/>
        </p:blipFill>
        <p:spPr>
          <a:xfrm>
            <a:off x="1094595" y="4528956"/>
            <a:ext cx="1123705" cy="1418105"/>
          </a:xfrm>
          <a:prstGeom prst="rect">
            <a:avLst/>
          </a:prstGeom>
        </p:spPr>
      </p:pic>
      <p:cxnSp>
        <p:nvCxnSpPr>
          <p:cNvPr id="3" name="Straight Connector 2"/>
          <p:cNvCxnSpPr/>
          <p:nvPr/>
        </p:nvCxnSpPr>
        <p:spPr>
          <a:xfrm flipH="1">
            <a:off x="8985250" y="2032000"/>
            <a:ext cx="6350" cy="3435350"/>
          </a:xfrm>
          <a:prstGeom prst="line">
            <a:avLst/>
          </a:prstGeom>
          <a:ln w="38100"/>
        </p:spPr>
        <p:style>
          <a:lnRef idx="1">
            <a:schemeClr val="accent1"/>
          </a:lnRef>
          <a:fillRef idx="0">
            <a:schemeClr val="accent1"/>
          </a:fillRef>
          <a:effectRef idx="0">
            <a:schemeClr val="accent1"/>
          </a:effectRef>
          <a:fontRef idx="minor">
            <a:schemeClr val="tx1"/>
          </a:fontRef>
        </p:style>
      </p:cxnSp>
      <p:grpSp>
        <p:nvGrpSpPr>
          <p:cNvPr id="6" name="Group 5"/>
          <p:cNvGrpSpPr/>
          <p:nvPr/>
        </p:nvGrpSpPr>
        <p:grpSpPr>
          <a:xfrm>
            <a:off x="8766242" y="2022985"/>
            <a:ext cx="3125299" cy="3249485"/>
            <a:chOff x="8766242" y="2022985"/>
            <a:chExt cx="3125299" cy="3249485"/>
          </a:xfrm>
        </p:grpSpPr>
        <p:sp>
          <p:nvSpPr>
            <p:cNvPr id="4" name="5-Point Star 3"/>
            <p:cNvSpPr/>
            <p:nvPr/>
          </p:nvSpPr>
          <p:spPr>
            <a:xfrm>
              <a:off x="9519952" y="2022985"/>
              <a:ext cx="1689100" cy="1771338"/>
            </a:xfrm>
            <a:prstGeom prst="star5">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a:p>
          </p:txBody>
        </p:sp>
        <p:sp>
          <p:nvSpPr>
            <p:cNvPr id="5" name="TextBox 4"/>
            <p:cNvSpPr txBox="1"/>
            <p:nvPr/>
          </p:nvSpPr>
          <p:spPr>
            <a:xfrm>
              <a:off x="8766242" y="3949031"/>
              <a:ext cx="3125299" cy="1323439"/>
            </a:xfrm>
            <a:prstGeom prst="rect">
              <a:avLst/>
            </a:prstGeom>
            <a:noFill/>
          </p:spPr>
          <p:txBody>
            <a:bodyPr wrap="square" rtlCol="0">
              <a:spAutoFit/>
            </a:bodyPr>
            <a:lstStyle/>
            <a:p>
              <a:pPr algn="ctr"/>
              <a:r>
                <a:rPr lang="en-US" sz="4000" dirty="0">
                  <a:solidFill>
                    <a:srgbClr val="FFCC00"/>
                  </a:solidFill>
                  <a:latin typeface="Monotype Corsiva" panose="03010101010201010101" pitchFamily="66" charset="0"/>
                </a:rPr>
                <a:t>GOLD </a:t>
              </a:r>
            </a:p>
            <a:p>
              <a:pPr algn="ctr"/>
              <a:r>
                <a:rPr lang="en-US" sz="4000" dirty="0">
                  <a:solidFill>
                    <a:srgbClr val="FFCC00"/>
                  </a:solidFill>
                  <a:latin typeface="Monotype Corsiva" panose="03010101010201010101" pitchFamily="66" charset="0"/>
                </a:rPr>
                <a:t>STAR</a:t>
              </a:r>
            </a:p>
          </p:txBody>
        </p:sp>
      </p:grpSp>
    </p:spTree>
    <p:extLst>
      <p:ext uri="{BB962C8B-B14F-4D97-AF65-F5344CB8AC3E}">
        <p14:creationId xmlns:p14="http://schemas.microsoft.com/office/powerpoint/2010/main" val="68409298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TextBox 11"/>
          <p:cNvSpPr txBox="1"/>
          <p:nvPr/>
        </p:nvSpPr>
        <p:spPr>
          <a:xfrm>
            <a:off x="1066933" y="552774"/>
            <a:ext cx="9703559" cy="707886"/>
          </a:xfrm>
          <a:prstGeom prst="rect">
            <a:avLst/>
          </a:prstGeom>
          <a:noFill/>
        </p:spPr>
        <p:txBody>
          <a:bodyPr wrap="square" rtlCol="0">
            <a:spAutoFit/>
          </a:bodyPr>
          <a:lstStyle/>
          <a:p>
            <a:pPr algn="ctr"/>
            <a:r>
              <a:rPr lang="en-US" sz="4000" dirty="0"/>
              <a:t>HISTORY OF NIICAP</a:t>
            </a:r>
          </a:p>
        </p:txBody>
      </p:sp>
      <p:graphicFrame>
        <p:nvGraphicFramePr>
          <p:cNvPr id="16" name="Content Placeholder 3"/>
          <p:cNvGraphicFramePr>
            <a:graphicFrameLocks noGrp="1"/>
          </p:cNvGraphicFramePr>
          <p:nvPr>
            <p:ph idx="1"/>
            <p:extLst>
              <p:ext uri="{D42A27DB-BD31-4B8C-83A1-F6EECF244321}">
                <p14:modId xmlns:p14="http://schemas.microsoft.com/office/powerpoint/2010/main" val="3860499442"/>
              </p:ext>
            </p:extLst>
          </p:nvPr>
        </p:nvGraphicFramePr>
        <p:xfrm>
          <a:off x="460024" y="906717"/>
          <a:ext cx="11565489" cy="587701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75307803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3"/>
          <a:srcRect l="62827" t="8724" r="13293" b="17954"/>
          <a:stretch/>
        </p:blipFill>
        <p:spPr>
          <a:xfrm>
            <a:off x="84909" y="95251"/>
            <a:ext cx="6472646" cy="6210638"/>
          </a:xfrm>
          <a:prstGeom prst="rect">
            <a:avLst/>
          </a:prstGeom>
        </p:spPr>
      </p:pic>
      <p:sp>
        <p:nvSpPr>
          <p:cNvPr id="6" name="TextBox 5"/>
          <p:cNvSpPr txBox="1"/>
          <p:nvPr/>
        </p:nvSpPr>
        <p:spPr>
          <a:xfrm>
            <a:off x="6738778" y="1733600"/>
            <a:ext cx="5453222" cy="3970318"/>
          </a:xfrm>
          <a:prstGeom prst="rect">
            <a:avLst/>
          </a:prstGeom>
          <a:noFill/>
        </p:spPr>
        <p:txBody>
          <a:bodyPr wrap="square" rtlCol="0">
            <a:spAutoFit/>
          </a:bodyPr>
          <a:lstStyle/>
          <a:p>
            <a:pPr marL="285750" indent="-285750">
              <a:buFont typeface="Arial" panose="020B0604020202020204" pitchFamily="34" charset="0"/>
              <a:buChar char="•"/>
            </a:pPr>
            <a:r>
              <a:rPr lang="en-US" sz="2800" dirty="0">
                <a:latin typeface="+mj-lt"/>
              </a:rPr>
              <a:t>Sets the technical direction for NIICAP.</a:t>
            </a:r>
          </a:p>
          <a:p>
            <a:pPr marL="285750" indent="-285750">
              <a:buFont typeface="Arial" panose="020B0604020202020204" pitchFamily="34" charset="0"/>
              <a:buChar char="•"/>
            </a:pPr>
            <a:r>
              <a:rPr lang="en-US" sz="2800" dirty="0">
                <a:latin typeface="+mj-lt"/>
              </a:rPr>
              <a:t>Votes on the conferral of accreditation to contractors. </a:t>
            </a:r>
          </a:p>
          <a:p>
            <a:pPr marL="285750" indent="-285750">
              <a:buFont typeface="Arial" panose="020B0604020202020204" pitchFamily="34" charset="0"/>
              <a:buChar char="•"/>
            </a:pPr>
            <a:r>
              <a:rPr lang="en-US" sz="2800" dirty="0">
                <a:latin typeface="+mj-lt"/>
              </a:rPr>
              <a:t>Ensures NIICAP is meeting owner, contractor, and industry needs.</a:t>
            </a:r>
          </a:p>
          <a:p>
            <a:pPr marL="285750" indent="-285750">
              <a:buFont typeface="Arial" panose="020B0604020202020204" pitchFamily="34" charset="0"/>
              <a:buChar char="•"/>
            </a:pPr>
            <a:r>
              <a:rPr lang="en-US" sz="2800" dirty="0">
                <a:latin typeface="+mj-lt"/>
              </a:rPr>
              <a:t>Manages a continuous improvement program for the accreditation process.</a:t>
            </a:r>
          </a:p>
        </p:txBody>
      </p:sp>
      <p:sp>
        <p:nvSpPr>
          <p:cNvPr id="7" name="TextBox 6"/>
          <p:cNvSpPr txBox="1"/>
          <p:nvPr/>
        </p:nvSpPr>
        <p:spPr>
          <a:xfrm>
            <a:off x="6584716" y="212890"/>
            <a:ext cx="4819884" cy="1323439"/>
          </a:xfrm>
          <a:prstGeom prst="rect">
            <a:avLst/>
          </a:prstGeom>
          <a:noFill/>
        </p:spPr>
        <p:txBody>
          <a:bodyPr wrap="square" rtlCol="0">
            <a:spAutoFit/>
          </a:bodyPr>
          <a:lstStyle/>
          <a:p>
            <a:pPr algn="ctr"/>
            <a:r>
              <a:rPr lang="en-US" sz="4000" dirty="0">
                <a:latin typeface="+mj-lt"/>
              </a:rPr>
              <a:t>NIICAP </a:t>
            </a:r>
          </a:p>
          <a:p>
            <a:pPr algn="ctr"/>
            <a:r>
              <a:rPr lang="en-US" sz="4000" dirty="0">
                <a:latin typeface="+mj-lt"/>
              </a:rPr>
              <a:t>Oversight Board</a:t>
            </a:r>
          </a:p>
        </p:txBody>
      </p:sp>
    </p:spTree>
    <p:extLst>
      <p:ext uri="{BB962C8B-B14F-4D97-AF65-F5344CB8AC3E}">
        <p14:creationId xmlns:p14="http://schemas.microsoft.com/office/powerpoint/2010/main" val="398076889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1052</TotalTime>
  <Words>1258</Words>
  <Application>Microsoft Office PowerPoint</Application>
  <PresentationFormat>Widescreen</PresentationFormat>
  <Paragraphs>167</Paragraphs>
  <Slides>24</Slides>
  <Notes>13</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24</vt:i4>
      </vt:variant>
    </vt:vector>
  </HeadingPairs>
  <TitlesOfParts>
    <vt:vector size="33" baseType="lpstr">
      <vt:lpstr>微软雅黑</vt:lpstr>
      <vt:lpstr>Arial</vt:lpstr>
      <vt:lpstr>Calibri</vt:lpstr>
      <vt:lpstr>Calibri Light</vt:lpstr>
      <vt:lpstr>Century Gothic</vt:lpstr>
      <vt:lpstr>Impact</vt:lpstr>
      <vt:lpstr>Monotype Corsiva</vt:lpstr>
      <vt:lpstr>MV Boli</vt:lpstr>
      <vt:lpstr>Office Theme</vt:lpstr>
      <vt:lpstr>PowerPoint Presentation</vt:lpstr>
      <vt:lpstr>NACE International At-A-Glance</vt:lpstr>
      <vt:lpstr>PowerPoint Presentation</vt:lpstr>
      <vt:lpstr>Industry Sectors Served by  NACE Members Today</vt:lpstr>
      <vt:lpstr>PowerPoint Presentation</vt:lpstr>
      <vt:lpstr>PowerPoint Presentation</vt:lpstr>
      <vt:lpstr>PowerPoint Presentation</vt:lpstr>
      <vt:lpstr>PowerPoint Presentation</vt:lpstr>
      <vt:lpstr>PowerPoint Presentation</vt:lpstr>
      <vt:lpstr>Purpose of NIICAP: Close the Communication Gap</vt:lpstr>
      <vt:lpstr>What Owners Want</vt:lpstr>
      <vt:lpstr>Process and People</vt:lpstr>
      <vt:lpstr>What does the AS-1 Core Audit Represent? </vt:lpstr>
      <vt:lpstr>AS-3 Employer Coating Application Training </vt:lpstr>
      <vt:lpstr>NIICAP is Based on ISO Principles</vt:lpstr>
      <vt:lpstr>Comparison Between NIICAP and ISO</vt:lpstr>
      <vt:lpstr>What to Expect During an Audit?</vt:lpstr>
      <vt:lpstr>What to Expect During an Audit?</vt:lpstr>
      <vt:lpstr>What is the Corrective Actions (CAR) Process:</vt:lpstr>
      <vt:lpstr>Frequency of Audits / Process Cycle</vt:lpstr>
      <vt:lpstr>NIICAP Rewards Consistency  &amp; Excellent Performance</vt:lpstr>
      <vt:lpstr>Companies Specifying/Accepting NIICAP</vt:lpstr>
      <vt:lpstr>Global Delivery</vt:lpstr>
      <vt:lpstr>PowerPoint Presentation</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Opening Slide</dc:title>
  <dc:creator>Helena Seelinger</dc:creator>
  <cp:lastModifiedBy>Gasem Fallatah</cp:lastModifiedBy>
  <cp:revision>69</cp:revision>
  <cp:lastPrinted>2017-12-04T08:40:11Z</cp:lastPrinted>
  <dcterms:created xsi:type="dcterms:W3CDTF">2016-08-08T20:45:22Z</dcterms:created>
  <dcterms:modified xsi:type="dcterms:W3CDTF">2018-05-07T03:59:47Z</dcterms:modified>
</cp:coreProperties>
</file>